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5" r:id="rId5"/>
    <p:sldId id="263" r:id="rId6"/>
    <p:sldId id="262" r:id="rId7"/>
    <p:sldId id="260" r:id="rId8"/>
    <p:sldId id="258"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Earley" initials="SE" lastIdx="1" clrIdx="0">
    <p:extLst>
      <p:ext uri="{19B8F6BF-5375-455C-9EA6-DF929625EA0E}">
        <p15:presenceInfo xmlns:p15="http://schemas.microsoft.com/office/powerpoint/2012/main" userId="S-1-5-21-3168632951-2057198346-1555235182-1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3T09:15:12.617"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75A0-67CC-43A7-941B-8BAF6389C2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5ECE46-73CC-4674-9D71-0B7F0921BA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FFF9B8-5054-4455-94BA-6ADE2EE18EAC}"/>
              </a:ext>
            </a:extLst>
          </p:cNvPr>
          <p:cNvSpPr>
            <a:spLocks noGrp="1"/>
          </p:cNvSpPr>
          <p:nvPr>
            <p:ph type="dt" sz="half" idx="10"/>
          </p:nvPr>
        </p:nvSpPr>
        <p:spPr/>
        <p:txBody>
          <a:bodyPr/>
          <a:lstStyle/>
          <a:p>
            <a:fld id="{1A06EF1F-4929-4369-979C-DD95DF9BC6B7}" type="datetimeFigureOut">
              <a:rPr lang="en-GB" smtClean="0"/>
              <a:t>27/09/2021</a:t>
            </a:fld>
            <a:endParaRPr lang="en-GB"/>
          </a:p>
        </p:txBody>
      </p:sp>
      <p:sp>
        <p:nvSpPr>
          <p:cNvPr id="5" name="Footer Placeholder 4">
            <a:extLst>
              <a:ext uri="{FF2B5EF4-FFF2-40B4-BE49-F238E27FC236}">
                <a16:creationId xmlns:a16="http://schemas.microsoft.com/office/drawing/2014/main" id="{BAF1DD09-2D06-47FC-B64D-EC98C9D132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D836E9-C0FA-4467-A9CF-88FD13780580}"/>
              </a:ext>
            </a:extLst>
          </p:cNvPr>
          <p:cNvSpPr>
            <a:spLocks noGrp="1"/>
          </p:cNvSpPr>
          <p:nvPr>
            <p:ph type="sldNum" sz="quarter" idx="12"/>
          </p:nvPr>
        </p:nvSpPr>
        <p:spPr/>
        <p:txBody>
          <a:bodyPr/>
          <a:lstStyle/>
          <a:p>
            <a:fld id="{0A66F6F9-AD3A-4BB2-8701-0882F232FF74}" type="slidenum">
              <a:rPr lang="en-GB" smtClean="0"/>
              <a:t>‹#›</a:t>
            </a:fld>
            <a:endParaRPr lang="en-GB"/>
          </a:p>
        </p:txBody>
      </p:sp>
    </p:spTree>
    <p:extLst>
      <p:ext uri="{BB962C8B-B14F-4D97-AF65-F5344CB8AC3E}">
        <p14:creationId xmlns:p14="http://schemas.microsoft.com/office/powerpoint/2010/main" val="314621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D0FD-E792-496D-BEDD-34C19A2D72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C59DAC-EE85-4BE8-A595-1BD971C49C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AC74B8-7021-488D-A36B-DA47AFDAE3A6}"/>
              </a:ext>
            </a:extLst>
          </p:cNvPr>
          <p:cNvSpPr>
            <a:spLocks noGrp="1"/>
          </p:cNvSpPr>
          <p:nvPr>
            <p:ph type="dt" sz="half" idx="10"/>
          </p:nvPr>
        </p:nvSpPr>
        <p:spPr/>
        <p:txBody>
          <a:bodyPr/>
          <a:lstStyle/>
          <a:p>
            <a:fld id="{1A06EF1F-4929-4369-979C-DD95DF9BC6B7}" type="datetimeFigureOut">
              <a:rPr lang="en-GB" smtClean="0"/>
              <a:t>27/09/2021</a:t>
            </a:fld>
            <a:endParaRPr lang="en-GB"/>
          </a:p>
        </p:txBody>
      </p:sp>
      <p:sp>
        <p:nvSpPr>
          <p:cNvPr id="5" name="Footer Placeholder 4">
            <a:extLst>
              <a:ext uri="{FF2B5EF4-FFF2-40B4-BE49-F238E27FC236}">
                <a16:creationId xmlns:a16="http://schemas.microsoft.com/office/drawing/2014/main" id="{A40FC0C8-4645-4916-A49F-427123873C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05C375-49ED-46AE-9708-968E62BCBEC5}"/>
              </a:ext>
            </a:extLst>
          </p:cNvPr>
          <p:cNvSpPr>
            <a:spLocks noGrp="1"/>
          </p:cNvSpPr>
          <p:nvPr>
            <p:ph type="sldNum" sz="quarter" idx="12"/>
          </p:nvPr>
        </p:nvSpPr>
        <p:spPr/>
        <p:txBody>
          <a:bodyPr/>
          <a:lstStyle/>
          <a:p>
            <a:fld id="{0A66F6F9-AD3A-4BB2-8701-0882F232FF74}" type="slidenum">
              <a:rPr lang="en-GB" smtClean="0"/>
              <a:t>‹#›</a:t>
            </a:fld>
            <a:endParaRPr lang="en-GB"/>
          </a:p>
        </p:txBody>
      </p:sp>
    </p:spTree>
    <p:extLst>
      <p:ext uri="{BB962C8B-B14F-4D97-AF65-F5344CB8AC3E}">
        <p14:creationId xmlns:p14="http://schemas.microsoft.com/office/powerpoint/2010/main" val="380352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507BDF-5D76-4303-BCF2-DD6C7AC721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4FFC57-BF1B-4317-AA13-009794EDB5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0B863B-AF9D-4ED6-B87D-B8FA32D65328}"/>
              </a:ext>
            </a:extLst>
          </p:cNvPr>
          <p:cNvSpPr>
            <a:spLocks noGrp="1"/>
          </p:cNvSpPr>
          <p:nvPr>
            <p:ph type="dt" sz="half" idx="10"/>
          </p:nvPr>
        </p:nvSpPr>
        <p:spPr/>
        <p:txBody>
          <a:bodyPr/>
          <a:lstStyle/>
          <a:p>
            <a:fld id="{1A06EF1F-4929-4369-979C-DD95DF9BC6B7}" type="datetimeFigureOut">
              <a:rPr lang="en-GB" smtClean="0"/>
              <a:t>27/09/2021</a:t>
            </a:fld>
            <a:endParaRPr lang="en-GB"/>
          </a:p>
        </p:txBody>
      </p:sp>
      <p:sp>
        <p:nvSpPr>
          <p:cNvPr id="5" name="Footer Placeholder 4">
            <a:extLst>
              <a:ext uri="{FF2B5EF4-FFF2-40B4-BE49-F238E27FC236}">
                <a16:creationId xmlns:a16="http://schemas.microsoft.com/office/drawing/2014/main" id="{CD84B20B-D3DB-484F-8883-29EDBD5C1C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BFF06-C87B-42F6-9ECF-D4E30D20F447}"/>
              </a:ext>
            </a:extLst>
          </p:cNvPr>
          <p:cNvSpPr>
            <a:spLocks noGrp="1"/>
          </p:cNvSpPr>
          <p:nvPr>
            <p:ph type="sldNum" sz="quarter" idx="12"/>
          </p:nvPr>
        </p:nvSpPr>
        <p:spPr/>
        <p:txBody>
          <a:bodyPr/>
          <a:lstStyle/>
          <a:p>
            <a:fld id="{0A66F6F9-AD3A-4BB2-8701-0882F232FF74}" type="slidenum">
              <a:rPr lang="en-GB" smtClean="0"/>
              <a:t>‹#›</a:t>
            </a:fld>
            <a:endParaRPr lang="en-GB"/>
          </a:p>
        </p:txBody>
      </p:sp>
    </p:spTree>
    <p:extLst>
      <p:ext uri="{BB962C8B-B14F-4D97-AF65-F5344CB8AC3E}">
        <p14:creationId xmlns:p14="http://schemas.microsoft.com/office/powerpoint/2010/main" val="377998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108D-C78F-4B5F-85F4-455608A1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31C13E-0709-464F-B9A1-6F75E855AB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C843B4-919D-4324-8810-B99BDE99B86B}"/>
              </a:ext>
            </a:extLst>
          </p:cNvPr>
          <p:cNvSpPr>
            <a:spLocks noGrp="1"/>
          </p:cNvSpPr>
          <p:nvPr>
            <p:ph type="dt" sz="half" idx="10"/>
          </p:nvPr>
        </p:nvSpPr>
        <p:spPr/>
        <p:txBody>
          <a:bodyPr/>
          <a:lstStyle/>
          <a:p>
            <a:fld id="{1A06EF1F-4929-4369-979C-DD95DF9BC6B7}" type="datetimeFigureOut">
              <a:rPr lang="en-GB" smtClean="0"/>
              <a:t>27/09/2021</a:t>
            </a:fld>
            <a:endParaRPr lang="en-GB"/>
          </a:p>
        </p:txBody>
      </p:sp>
      <p:sp>
        <p:nvSpPr>
          <p:cNvPr id="5" name="Footer Placeholder 4">
            <a:extLst>
              <a:ext uri="{FF2B5EF4-FFF2-40B4-BE49-F238E27FC236}">
                <a16:creationId xmlns:a16="http://schemas.microsoft.com/office/drawing/2014/main" id="{DB9AC023-5243-4846-9CC0-100029ABC4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7CD043-321C-4C19-8343-DC71DCCF19F3}"/>
              </a:ext>
            </a:extLst>
          </p:cNvPr>
          <p:cNvSpPr>
            <a:spLocks noGrp="1"/>
          </p:cNvSpPr>
          <p:nvPr>
            <p:ph type="sldNum" sz="quarter" idx="12"/>
          </p:nvPr>
        </p:nvSpPr>
        <p:spPr/>
        <p:txBody>
          <a:bodyPr/>
          <a:lstStyle/>
          <a:p>
            <a:fld id="{0A66F6F9-AD3A-4BB2-8701-0882F232FF74}" type="slidenum">
              <a:rPr lang="en-GB" smtClean="0"/>
              <a:t>‹#›</a:t>
            </a:fld>
            <a:endParaRPr lang="en-GB"/>
          </a:p>
        </p:txBody>
      </p:sp>
    </p:spTree>
    <p:extLst>
      <p:ext uri="{BB962C8B-B14F-4D97-AF65-F5344CB8AC3E}">
        <p14:creationId xmlns:p14="http://schemas.microsoft.com/office/powerpoint/2010/main" val="201242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2563D-FD70-4D1F-BA90-41EC6E07AC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399024-F355-4E93-97C2-FE8FF3479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CA1119-AFBC-47AD-9B2E-3EFD403CA536}"/>
              </a:ext>
            </a:extLst>
          </p:cNvPr>
          <p:cNvSpPr>
            <a:spLocks noGrp="1"/>
          </p:cNvSpPr>
          <p:nvPr>
            <p:ph type="dt" sz="half" idx="10"/>
          </p:nvPr>
        </p:nvSpPr>
        <p:spPr/>
        <p:txBody>
          <a:bodyPr/>
          <a:lstStyle/>
          <a:p>
            <a:fld id="{1A06EF1F-4929-4369-979C-DD95DF9BC6B7}" type="datetimeFigureOut">
              <a:rPr lang="en-GB" smtClean="0"/>
              <a:t>27/09/2021</a:t>
            </a:fld>
            <a:endParaRPr lang="en-GB"/>
          </a:p>
        </p:txBody>
      </p:sp>
      <p:sp>
        <p:nvSpPr>
          <p:cNvPr id="5" name="Footer Placeholder 4">
            <a:extLst>
              <a:ext uri="{FF2B5EF4-FFF2-40B4-BE49-F238E27FC236}">
                <a16:creationId xmlns:a16="http://schemas.microsoft.com/office/drawing/2014/main" id="{DCB733A3-B50C-49B9-804C-A811521540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AABC9-3042-42DE-93B0-61DAEC26269D}"/>
              </a:ext>
            </a:extLst>
          </p:cNvPr>
          <p:cNvSpPr>
            <a:spLocks noGrp="1"/>
          </p:cNvSpPr>
          <p:nvPr>
            <p:ph type="sldNum" sz="quarter" idx="12"/>
          </p:nvPr>
        </p:nvSpPr>
        <p:spPr/>
        <p:txBody>
          <a:bodyPr/>
          <a:lstStyle/>
          <a:p>
            <a:fld id="{0A66F6F9-AD3A-4BB2-8701-0882F232FF74}" type="slidenum">
              <a:rPr lang="en-GB" smtClean="0"/>
              <a:t>‹#›</a:t>
            </a:fld>
            <a:endParaRPr lang="en-GB"/>
          </a:p>
        </p:txBody>
      </p:sp>
    </p:spTree>
    <p:extLst>
      <p:ext uri="{BB962C8B-B14F-4D97-AF65-F5344CB8AC3E}">
        <p14:creationId xmlns:p14="http://schemas.microsoft.com/office/powerpoint/2010/main" val="248566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CB92-CAB9-405A-AA36-3969681C4C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B4FB64-887A-469C-B87F-EDC8CDE961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F729A0-7E9F-409D-87C5-CA379A5EC5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5BD58B8-D5AD-4BCE-9374-899DA8ED0A4F}"/>
              </a:ext>
            </a:extLst>
          </p:cNvPr>
          <p:cNvSpPr>
            <a:spLocks noGrp="1"/>
          </p:cNvSpPr>
          <p:nvPr>
            <p:ph type="dt" sz="half" idx="10"/>
          </p:nvPr>
        </p:nvSpPr>
        <p:spPr/>
        <p:txBody>
          <a:bodyPr/>
          <a:lstStyle/>
          <a:p>
            <a:fld id="{1A06EF1F-4929-4369-979C-DD95DF9BC6B7}" type="datetimeFigureOut">
              <a:rPr lang="en-GB" smtClean="0"/>
              <a:t>27/09/2021</a:t>
            </a:fld>
            <a:endParaRPr lang="en-GB"/>
          </a:p>
        </p:txBody>
      </p:sp>
      <p:sp>
        <p:nvSpPr>
          <p:cNvPr id="6" name="Footer Placeholder 5">
            <a:extLst>
              <a:ext uri="{FF2B5EF4-FFF2-40B4-BE49-F238E27FC236}">
                <a16:creationId xmlns:a16="http://schemas.microsoft.com/office/drawing/2014/main" id="{0B98339B-0D4C-462E-B3D6-C6E34363DA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08FDDE-6AD6-49FE-8186-1853D39B5E0B}"/>
              </a:ext>
            </a:extLst>
          </p:cNvPr>
          <p:cNvSpPr>
            <a:spLocks noGrp="1"/>
          </p:cNvSpPr>
          <p:nvPr>
            <p:ph type="sldNum" sz="quarter" idx="12"/>
          </p:nvPr>
        </p:nvSpPr>
        <p:spPr/>
        <p:txBody>
          <a:bodyPr/>
          <a:lstStyle/>
          <a:p>
            <a:fld id="{0A66F6F9-AD3A-4BB2-8701-0882F232FF74}" type="slidenum">
              <a:rPr lang="en-GB" smtClean="0"/>
              <a:t>‹#›</a:t>
            </a:fld>
            <a:endParaRPr lang="en-GB"/>
          </a:p>
        </p:txBody>
      </p:sp>
    </p:spTree>
    <p:extLst>
      <p:ext uri="{BB962C8B-B14F-4D97-AF65-F5344CB8AC3E}">
        <p14:creationId xmlns:p14="http://schemas.microsoft.com/office/powerpoint/2010/main" val="254138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F02C-24F2-4DF3-8794-F712B29E2A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C4914A-71A6-4279-9BDF-CDCF222A3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A53C72-E85D-4C21-A9B2-DF8A2B838C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36B7F7-7D19-480A-AAAD-76C9B29F5A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BB36B6-C9D1-4138-84F0-8389C59E62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75058F-A09E-4688-97A8-A3CC14D79591}"/>
              </a:ext>
            </a:extLst>
          </p:cNvPr>
          <p:cNvSpPr>
            <a:spLocks noGrp="1"/>
          </p:cNvSpPr>
          <p:nvPr>
            <p:ph type="dt" sz="half" idx="10"/>
          </p:nvPr>
        </p:nvSpPr>
        <p:spPr/>
        <p:txBody>
          <a:bodyPr/>
          <a:lstStyle/>
          <a:p>
            <a:fld id="{1A06EF1F-4929-4369-979C-DD95DF9BC6B7}" type="datetimeFigureOut">
              <a:rPr lang="en-GB" smtClean="0"/>
              <a:t>27/09/2021</a:t>
            </a:fld>
            <a:endParaRPr lang="en-GB"/>
          </a:p>
        </p:txBody>
      </p:sp>
      <p:sp>
        <p:nvSpPr>
          <p:cNvPr id="8" name="Footer Placeholder 7">
            <a:extLst>
              <a:ext uri="{FF2B5EF4-FFF2-40B4-BE49-F238E27FC236}">
                <a16:creationId xmlns:a16="http://schemas.microsoft.com/office/drawing/2014/main" id="{8846D745-1509-4438-9DE8-50308C02B3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145852-502E-49AB-84AD-5FEB01DF7221}"/>
              </a:ext>
            </a:extLst>
          </p:cNvPr>
          <p:cNvSpPr>
            <a:spLocks noGrp="1"/>
          </p:cNvSpPr>
          <p:nvPr>
            <p:ph type="sldNum" sz="quarter" idx="12"/>
          </p:nvPr>
        </p:nvSpPr>
        <p:spPr/>
        <p:txBody>
          <a:bodyPr/>
          <a:lstStyle/>
          <a:p>
            <a:fld id="{0A66F6F9-AD3A-4BB2-8701-0882F232FF74}" type="slidenum">
              <a:rPr lang="en-GB" smtClean="0"/>
              <a:t>‹#›</a:t>
            </a:fld>
            <a:endParaRPr lang="en-GB"/>
          </a:p>
        </p:txBody>
      </p:sp>
    </p:spTree>
    <p:extLst>
      <p:ext uri="{BB962C8B-B14F-4D97-AF65-F5344CB8AC3E}">
        <p14:creationId xmlns:p14="http://schemas.microsoft.com/office/powerpoint/2010/main" val="147042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A9FF-D8C8-43E4-BDAB-EFB4A7D5DC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A3A481-F554-468B-B9E1-1F63A9889982}"/>
              </a:ext>
            </a:extLst>
          </p:cNvPr>
          <p:cNvSpPr>
            <a:spLocks noGrp="1"/>
          </p:cNvSpPr>
          <p:nvPr>
            <p:ph type="dt" sz="half" idx="10"/>
          </p:nvPr>
        </p:nvSpPr>
        <p:spPr/>
        <p:txBody>
          <a:bodyPr/>
          <a:lstStyle/>
          <a:p>
            <a:fld id="{1A06EF1F-4929-4369-979C-DD95DF9BC6B7}" type="datetimeFigureOut">
              <a:rPr lang="en-GB" smtClean="0"/>
              <a:t>27/09/2021</a:t>
            </a:fld>
            <a:endParaRPr lang="en-GB"/>
          </a:p>
        </p:txBody>
      </p:sp>
      <p:sp>
        <p:nvSpPr>
          <p:cNvPr id="4" name="Footer Placeholder 3">
            <a:extLst>
              <a:ext uri="{FF2B5EF4-FFF2-40B4-BE49-F238E27FC236}">
                <a16:creationId xmlns:a16="http://schemas.microsoft.com/office/drawing/2014/main" id="{70B53F18-9C97-4B42-BDE8-8362FF6669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29B87F-CA6C-496F-BFD0-9A8D0D2AF863}"/>
              </a:ext>
            </a:extLst>
          </p:cNvPr>
          <p:cNvSpPr>
            <a:spLocks noGrp="1"/>
          </p:cNvSpPr>
          <p:nvPr>
            <p:ph type="sldNum" sz="quarter" idx="12"/>
          </p:nvPr>
        </p:nvSpPr>
        <p:spPr/>
        <p:txBody>
          <a:bodyPr/>
          <a:lstStyle/>
          <a:p>
            <a:fld id="{0A66F6F9-AD3A-4BB2-8701-0882F232FF74}" type="slidenum">
              <a:rPr lang="en-GB" smtClean="0"/>
              <a:t>‹#›</a:t>
            </a:fld>
            <a:endParaRPr lang="en-GB"/>
          </a:p>
        </p:txBody>
      </p:sp>
    </p:spTree>
    <p:extLst>
      <p:ext uri="{BB962C8B-B14F-4D97-AF65-F5344CB8AC3E}">
        <p14:creationId xmlns:p14="http://schemas.microsoft.com/office/powerpoint/2010/main" val="50626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1110B-D207-49E6-8E7C-3226B7727527}"/>
              </a:ext>
            </a:extLst>
          </p:cNvPr>
          <p:cNvSpPr>
            <a:spLocks noGrp="1"/>
          </p:cNvSpPr>
          <p:nvPr>
            <p:ph type="dt" sz="half" idx="10"/>
          </p:nvPr>
        </p:nvSpPr>
        <p:spPr/>
        <p:txBody>
          <a:bodyPr/>
          <a:lstStyle/>
          <a:p>
            <a:fld id="{1A06EF1F-4929-4369-979C-DD95DF9BC6B7}" type="datetimeFigureOut">
              <a:rPr lang="en-GB" smtClean="0"/>
              <a:t>27/09/2021</a:t>
            </a:fld>
            <a:endParaRPr lang="en-GB"/>
          </a:p>
        </p:txBody>
      </p:sp>
      <p:sp>
        <p:nvSpPr>
          <p:cNvPr id="3" name="Footer Placeholder 2">
            <a:extLst>
              <a:ext uri="{FF2B5EF4-FFF2-40B4-BE49-F238E27FC236}">
                <a16:creationId xmlns:a16="http://schemas.microsoft.com/office/drawing/2014/main" id="{4EE49BD3-7A54-4A7B-9DC6-9544796884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93897A-AED9-4C52-A75C-D33C1A319677}"/>
              </a:ext>
            </a:extLst>
          </p:cNvPr>
          <p:cNvSpPr>
            <a:spLocks noGrp="1"/>
          </p:cNvSpPr>
          <p:nvPr>
            <p:ph type="sldNum" sz="quarter" idx="12"/>
          </p:nvPr>
        </p:nvSpPr>
        <p:spPr/>
        <p:txBody>
          <a:bodyPr/>
          <a:lstStyle/>
          <a:p>
            <a:fld id="{0A66F6F9-AD3A-4BB2-8701-0882F232FF74}" type="slidenum">
              <a:rPr lang="en-GB" smtClean="0"/>
              <a:t>‹#›</a:t>
            </a:fld>
            <a:endParaRPr lang="en-GB"/>
          </a:p>
        </p:txBody>
      </p:sp>
    </p:spTree>
    <p:extLst>
      <p:ext uri="{BB962C8B-B14F-4D97-AF65-F5344CB8AC3E}">
        <p14:creationId xmlns:p14="http://schemas.microsoft.com/office/powerpoint/2010/main" val="155664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AC92-B8AB-4A61-A23D-62DB6B2B9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827776-F3DA-4778-9F7A-DC2F557DEF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B781F5-7FBB-4227-AAD1-F4CD3B28A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82A808-F241-4178-A122-93C94128F380}"/>
              </a:ext>
            </a:extLst>
          </p:cNvPr>
          <p:cNvSpPr>
            <a:spLocks noGrp="1"/>
          </p:cNvSpPr>
          <p:nvPr>
            <p:ph type="dt" sz="half" idx="10"/>
          </p:nvPr>
        </p:nvSpPr>
        <p:spPr/>
        <p:txBody>
          <a:bodyPr/>
          <a:lstStyle/>
          <a:p>
            <a:fld id="{1A06EF1F-4929-4369-979C-DD95DF9BC6B7}" type="datetimeFigureOut">
              <a:rPr lang="en-GB" smtClean="0"/>
              <a:t>27/09/2021</a:t>
            </a:fld>
            <a:endParaRPr lang="en-GB"/>
          </a:p>
        </p:txBody>
      </p:sp>
      <p:sp>
        <p:nvSpPr>
          <p:cNvPr id="6" name="Footer Placeholder 5">
            <a:extLst>
              <a:ext uri="{FF2B5EF4-FFF2-40B4-BE49-F238E27FC236}">
                <a16:creationId xmlns:a16="http://schemas.microsoft.com/office/drawing/2014/main" id="{705DD02F-3D12-4105-AB28-092DAC3F0D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D74A25-3D6D-47AE-9395-03F2CF3AEEE7}"/>
              </a:ext>
            </a:extLst>
          </p:cNvPr>
          <p:cNvSpPr>
            <a:spLocks noGrp="1"/>
          </p:cNvSpPr>
          <p:nvPr>
            <p:ph type="sldNum" sz="quarter" idx="12"/>
          </p:nvPr>
        </p:nvSpPr>
        <p:spPr/>
        <p:txBody>
          <a:bodyPr/>
          <a:lstStyle/>
          <a:p>
            <a:fld id="{0A66F6F9-AD3A-4BB2-8701-0882F232FF74}" type="slidenum">
              <a:rPr lang="en-GB" smtClean="0"/>
              <a:t>‹#›</a:t>
            </a:fld>
            <a:endParaRPr lang="en-GB"/>
          </a:p>
        </p:txBody>
      </p:sp>
    </p:spTree>
    <p:extLst>
      <p:ext uri="{BB962C8B-B14F-4D97-AF65-F5344CB8AC3E}">
        <p14:creationId xmlns:p14="http://schemas.microsoft.com/office/powerpoint/2010/main" val="390996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E19C-ABBC-4D58-9F65-E54314C8F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1995A3-A976-4BE4-8555-F62E74C5C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E927C0-672E-425A-BD0C-F840032FD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7D5F40-160B-4FE6-8D0A-F36915CEE1B8}"/>
              </a:ext>
            </a:extLst>
          </p:cNvPr>
          <p:cNvSpPr>
            <a:spLocks noGrp="1"/>
          </p:cNvSpPr>
          <p:nvPr>
            <p:ph type="dt" sz="half" idx="10"/>
          </p:nvPr>
        </p:nvSpPr>
        <p:spPr/>
        <p:txBody>
          <a:bodyPr/>
          <a:lstStyle/>
          <a:p>
            <a:fld id="{1A06EF1F-4929-4369-979C-DD95DF9BC6B7}" type="datetimeFigureOut">
              <a:rPr lang="en-GB" smtClean="0"/>
              <a:t>27/09/2021</a:t>
            </a:fld>
            <a:endParaRPr lang="en-GB"/>
          </a:p>
        </p:txBody>
      </p:sp>
      <p:sp>
        <p:nvSpPr>
          <p:cNvPr id="6" name="Footer Placeholder 5">
            <a:extLst>
              <a:ext uri="{FF2B5EF4-FFF2-40B4-BE49-F238E27FC236}">
                <a16:creationId xmlns:a16="http://schemas.microsoft.com/office/drawing/2014/main" id="{DF27C7ED-3BD4-410D-8C81-C1B0B2D618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759634-4C4C-4717-AA5A-429D5063D8EB}"/>
              </a:ext>
            </a:extLst>
          </p:cNvPr>
          <p:cNvSpPr>
            <a:spLocks noGrp="1"/>
          </p:cNvSpPr>
          <p:nvPr>
            <p:ph type="sldNum" sz="quarter" idx="12"/>
          </p:nvPr>
        </p:nvSpPr>
        <p:spPr/>
        <p:txBody>
          <a:bodyPr/>
          <a:lstStyle/>
          <a:p>
            <a:fld id="{0A66F6F9-AD3A-4BB2-8701-0882F232FF74}" type="slidenum">
              <a:rPr lang="en-GB" smtClean="0"/>
              <a:t>‹#›</a:t>
            </a:fld>
            <a:endParaRPr lang="en-GB"/>
          </a:p>
        </p:txBody>
      </p:sp>
    </p:spTree>
    <p:extLst>
      <p:ext uri="{BB962C8B-B14F-4D97-AF65-F5344CB8AC3E}">
        <p14:creationId xmlns:p14="http://schemas.microsoft.com/office/powerpoint/2010/main" val="408812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F8B1F-988D-499A-AA6A-0C1CAD3430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874190-B755-4BBE-A47A-7F759E491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94343F-EBFE-424E-9778-A7555FD870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6EF1F-4929-4369-979C-DD95DF9BC6B7}" type="datetimeFigureOut">
              <a:rPr lang="en-GB" smtClean="0"/>
              <a:t>27/09/2021</a:t>
            </a:fld>
            <a:endParaRPr lang="en-GB"/>
          </a:p>
        </p:txBody>
      </p:sp>
      <p:sp>
        <p:nvSpPr>
          <p:cNvPr id="5" name="Footer Placeholder 4">
            <a:extLst>
              <a:ext uri="{FF2B5EF4-FFF2-40B4-BE49-F238E27FC236}">
                <a16:creationId xmlns:a16="http://schemas.microsoft.com/office/drawing/2014/main" id="{92E21E99-E755-4F8C-B73D-7C047082E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A83ED3-A826-4114-853E-EA3FB9022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6F6F9-AD3A-4BB2-8701-0882F232FF74}" type="slidenum">
              <a:rPr lang="en-GB" smtClean="0"/>
              <a:t>‹#›</a:t>
            </a:fld>
            <a:endParaRPr lang="en-GB"/>
          </a:p>
        </p:txBody>
      </p:sp>
    </p:spTree>
    <p:extLst>
      <p:ext uri="{BB962C8B-B14F-4D97-AF65-F5344CB8AC3E}">
        <p14:creationId xmlns:p14="http://schemas.microsoft.com/office/powerpoint/2010/main" val="3026830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Word_Document1.docx"/><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xplorify.wellcome.ac.uk/en/activities" TargetMode="External"/><Relationship Id="rId2" Type="http://schemas.openxmlformats.org/officeDocument/2006/relationships/hyperlink" Target="https://www.planassessment.com/plan-knowledge-matrices" TargetMode="External"/><Relationship Id="rId1" Type="http://schemas.openxmlformats.org/officeDocument/2006/relationships/slideLayout" Target="../slideLayouts/slideLayout7.xml"/><Relationship Id="rId5" Type="http://schemas.openxmlformats.org/officeDocument/2006/relationships/hyperlink" Target="https://pstt.org.uk/" TargetMode="External"/><Relationship Id="rId4" Type="http://schemas.openxmlformats.org/officeDocument/2006/relationships/hyperlink" Target="https://www.pzaz.onlin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lanassessment.com/animals-including-humans-y1"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C74E1-7B75-45AB-88C0-B5DEB692523D}"/>
              </a:ext>
            </a:extLst>
          </p:cNvPr>
          <p:cNvSpPr/>
          <p:nvPr/>
        </p:nvSpPr>
        <p:spPr>
          <a:xfrm>
            <a:off x="363984" y="1243787"/>
            <a:ext cx="10653204" cy="2062103"/>
          </a:xfrm>
          <a:prstGeom prst="rect">
            <a:avLst/>
          </a:prstGeom>
        </p:spPr>
        <p:txBody>
          <a:bodyPr wrap="square">
            <a:spAutoFit/>
          </a:bodyPr>
          <a:lstStyle/>
          <a:p>
            <a:pPr marL="3277235" marR="3224530" algn="ctr">
              <a:spcBef>
                <a:spcPts val="535"/>
              </a:spcBef>
              <a:spcAft>
                <a:spcPts val="0"/>
              </a:spcAft>
            </a:pPr>
            <a:r>
              <a:rPr lang="en-US" sz="6000" b="1" dirty="0">
                <a:solidFill>
                  <a:srgbClr val="C00000"/>
                </a:solidFill>
                <a:latin typeface="Kristen ITC" panose="03050502040202030202" pitchFamily="66" charset="0"/>
                <a:ea typeface="Trebuchet MS" panose="020B0603020202020204" pitchFamily="34" charset="0"/>
                <a:cs typeface="Trebuchet MS" panose="020B0603020202020204" pitchFamily="34" charset="0"/>
              </a:rPr>
              <a:t>Science Guidance</a:t>
            </a:r>
            <a:endParaRPr lang="en-GB" sz="2800" dirty="0">
              <a:effectLst/>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800" b="1" dirty="0">
                <a:solidFill>
                  <a:srgbClr val="C00000"/>
                </a:solidFill>
                <a:effectLst/>
                <a:latin typeface="Kristen ITC" panose="03050502040202030202" pitchFamily="66" charset="0"/>
                <a:ea typeface="Trebuchet MS" panose="020B0603020202020204" pitchFamily="34" charset="0"/>
                <a:cs typeface="Trebuchet MS" panose="020B0603020202020204" pitchFamily="34" charset="0"/>
              </a:rPr>
              <a:t> </a:t>
            </a:r>
            <a:endParaRPr lang="en-GB" sz="10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0056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48EAE2-1119-4447-B10E-8F6B0D5A60E8}"/>
              </a:ext>
            </a:extLst>
          </p:cNvPr>
          <p:cNvSpPr txBox="1"/>
          <p:nvPr/>
        </p:nvSpPr>
        <p:spPr>
          <a:xfrm>
            <a:off x="941033" y="736847"/>
            <a:ext cx="1001749" cy="369332"/>
          </a:xfrm>
          <a:prstGeom prst="rect">
            <a:avLst/>
          </a:prstGeom>
          <a:noFill/>
        </p:spPr>
        <p:txBody>
          <a:bodyPr wrap="none" rtlCol="0">
            <a:spAutoFit/>
          </a:bodyPr>
          <a:lstStyle/>
          <a:p>
            <a:r>
              <a:rPr lang="en-GB" dirty="0" err="1"/>
              <a:t>Explorify</a:t>
            </a:r>
            <a:endParaRPr lang="en-GB" dirty="0"/>
          </a:p>
        </p:txBody>
      </p:sp>
      <p:sp>
        <p:nvSpPr>
          <p:cNvPr id="4" name="Rectangle 3">
            <a:extLst>
              <a:ext uri="{FF2B5EF4-FFF2-40B4-BE49-F238E27FC236}">
                <a16:creationId xmlns:a16="http://schemas.microsoft.com/office/drawing/2014/main" id="{D33BC1A1-F9EF-46D2-95A3-ACE40F86EAC0}"/>
              </a:ext>
            </a:extLst>
          </p:cNvPr>
          <p:cNvSpPr/>
          <p:nvPr/>
        </p:nvSpPr>
        <p:spPr>
          <a:xfrm>
            <a:off x="535619" y="1401323"/>
            <a:ext cx="6096000" cy="646331"/>
          </a:xfrm>
          <a:prstGeom prst="rect">
            <a:avLst/>
          </a:prstGeom>
        </p:spPr>
        <p:txBody>
          <a:bodyPr>
            <a:spAutoFit/>
          </a:bodyPr>
          <a:lstStyle/>
          <a:p>
            <a:r>
              <a:rPr lang="en-GB" dirty="0"/>
              <a:t>https://explorify.uk/en/activities/zoom-in-zoom-out/hooks-and-loops</a:t>
            </a:r>
          </a:p>
        </p:txBody>
      </p:sp>
      <p:sp>
        <p:nvSpPr>
          <p:cNvPr id="6" name="TextBox 5">
            <a:extLst>
              <a:ext uri="{FF2B5EF4-FFF2-40B4-BE49-F238E27FC236}">
                <a16:creationId xmlns:a16="http://schemas.microsoft.com/office/drawing/2014/main" id="{80613F8E-20F3-4085-8E26-3973EDAD903B}"/>
              </a:ext>
            </a:extLst>
          </p:cNvPr>
          <p:cNvSpPr txBox="1"/>
          <p:nvPr/>
        </p:nvSpPr>
        <p:spPr>
          <a:xfrm>
            <a:off x="248574" y="2342798"/>
            <a:ext cx="11410026" cy="2677656"/>
          </a:xfrm>
          <a:prstGeom prst="rect">
            <a:avLst/>
          </a:prstGeom>
          <a:noFill/>
        </p:spPr>
        <p:txBody>
          <a:bodyPr wrap="square" rtlCol="0">
            <a:spAutoFit/>
          </a:bodyPr>
          <a:lstStyle/>
          <a:p>
            <a:r>
              <a:rPr lang="en-GB" sz="2400" dirty="0"/>
              <a:t>There are a lot of different activates that you can use on </a:t>
            </a:r>
            <a:r>
              <a:rPr lang="en-GB" sz="2400" dirty="0" err="1"/>
              <a:t>Explorify</a:t>
            </a:r>
            <a:r>
              <a:rPr lang="en-GB" sz="2400" dirty="0"/>
              <a:t>, and each lesson will start with a quick tell me what </a:t>
            </a:r>
          </a:p>
          <a:p>
            <a:r>
              <a:rPr lang="en-GB" sz="2400" dirty="0"/>
              <a:t>you know and why. This is a good chance for some </a:t>
            </a:r>
            <a:r>
              <a:rPr lang="en-GB" sz="2400" dirty="0" err="1"/>
              <a:t>oracy</a:t>
            </a:r>
            <a:r>
              <a:rPr lang="en-GB" sz="2400" dirty="0"/>
              <a:t>. I always ask certain children their thoughts as it can always be</a:t>
            </a:r>
          </a:p>
          <a:p>
            <a:r>
              <a:rPr lang="en-GB" sz="2400" dirty="0"/>
              <a:t> the same child answering, and it is also good assessment tool as well.</a:t>
            </a:r>
          </a:p>
          <a:p>
            <a:r>
              <a:rPr lang="en-GB" sz="2400" dirty="0"/>
              <a:t>You could always use it at the end of the lesson to see what the children have learnt, as another quick assessment tool.</a:t>
            </a:r>
          </a:p>
        </p:txBody>
      </p:sp>
    </p:spTree>
    <p:extLst>
      <p:ext uri="{BB962C8B-B14F-4D97-AF65-F5344CB8AC3E}">
        <p14:creationId xmlns:p14="http://schemas.microsoft.com/office/powerpoint/2010/main" val="345059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07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1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E6589C-AAB1-4B1C-871D-3E959487B4D7}"/>
              </a:ext>
            </a:extLst>
          </p:cNvPr>
          <p:cNvSpPr/>
          <p:nvPr/>
        </p:nvSpPr>
        <p:spPr>
          <a:xfrm>
            <a:off x="266331" y="151180"/>
            <a:ext cx="11487704" cy="7171194"/>
          </a:xfrm>
          <a:prstGeom prst="rect">
            <a:avLst/>
          </a:prstGeom>
        </p:spPr>
        <p:txBody>
          <a:bodyPr wrap="square">
            <a:spAutoFit/>
          </a:bodyPr>
          <a:lstStyle/>
          <a:p>
            <a:pPr algn="ctr">
              <a:spcAft>
                <a:spcPts val="0"/>
              </a:spcAft>
            </a:pPr>
            <a:r>
              <a:rPr lang="en-US" sz="4000" b="1" dirty="0" err="1">
                <a:solidFill>
                  <a:srgbClr val="C00000"/>
                </a:solidFill>
                <a:effectLst/>
                <a:latin typeface="Kristen ITC" panose="03050502040202030202" pitchFamily="66" charset="0"/>
                <a:ea typeface="Trebuchet MS" panose="020B0603020202020204" pitchFamily="34" charset="0"/>
                <a:cs typeface="Trebuchet MS" panose="020B0603020202020204" pitchFamily="34" charset="0"/>
              </a:rPr>
              <a:t>Pendeen</a:t>
            </a:r>
            <a:r>
              <a:rPr lang="en-US" sz="4000" b="1" dirty="0">
                <a:solidFill>
                  <a:srgbClr val="C00000"/>
                </a:solidFill>
                <a:effectLst/>
                <a:latin typeface="Kristen ITC" panose="03050502040202030202" pitchFamily="66" charset="0"/>
                <a:ea typeface="Trebuchet MS" panose="020B0603020202020204" pitchFamily="34" charset="0"/>
                <a:cs typeface="Trebuchet MS" panose="020B0603020202020204" pitchFamily="34" charset="0"/>
              </a:rPr>
              <a:t> School Science Principles</a:t>
            </a:r>
            <a:endParaRPr lang="en-GB" dirty="0">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US" sz="4000" b="1" dirty="0">
                <a:effectLst/>
                <a:latin typeface="Kristen ITC" panose="03050502040202030202" pitchFamily="66" charset="0"/>
                <a:ea typeface="Trebuchet MS" panose="020B0603020202020204" pitchFamily="34" charset="0"/>
                <a:cs typeface="Trebuchet MS" panose="020B0603020202020204" pitchFamily="34" charset="0"/>
              </a:rPr>
              <a:t> </a:t>
            </a:r>
            <a:endParaRPr lang="en-GB" dirty="0">
              <a:latin typeface="Trebuchet MS" panose="020B0603020202020204" pitchFamily="34" charset="0"/>
              <a:ea typeface="Trebuchet MS" panose="020B0603020202020204" pitchFamily="34" charset="0"/>
              <a:cs typeface="Trebuchet MS" panose="020B0603020202020204" pitchFamily="34" charset="0"/>
            </a:endParaRPr>
          </a:p>
          <a:p>
            <a:pPr algn="ctr">
              <a:spcAft>
                <a:spcPts val="0"/>
              </a:spcAft>
            </a:pPr>
            <a:r>
              <a:rPr lang="en-US" sz="2800" dirty="0">
                <a:latin typeface="Trebuchet MS" panose="020B0603020202020204" pitchFamily="34" charset="0"/>
                <a:ea typeface="Trebuchet MS" panose="020B0603020202020204" pitchFamily="34" charset="0"/>
                <a:cs typeface="Trebuchet MS" panose="020B0603020202020204" pitchFamily="34" charset="0"/>
              </a:rPr>
              <a:t>A high-quality science education provides the foundations for understanding the world through the specific disciplines of biology, chemistry and physics. Science has changed our lives and is vital to the world’s future prosperity, and all pupils should be taught essential aspects of the knowledge, methods, processes and uses of science. Through building up a body of key foundational knowledge and concepts, pupils should be encouraged to </a:t>
            </a:r>
            <a:r>
              <a:rPr lang="en-US" sz="2800" dirty="0" err="1">
                <a:latin typeface="Trebuchet MS" panose="020B0603020202020204" pitchFamily="34" charset="0"/>
                <a:ea typeface="Trebuchet MS" panose="020B0603020202020204" pitchFamily="34" charset="0"/>
                <a:cs typeface="Trebuchet MS" panose="020B0603020202020204" pitchFamily="34" charset="0"/>
              </a:rPr>
              <a:t>recognise</a:t>
            </a:r>
            <a:r>
              <a:rPr lang="en-US" sz="2800" dirty="0">
                <a:latin typeface="Trebuchet MS" panose="020B0603020202020204" pitchFamily="34" charset="0"/>
                <a:ea typeface="Trebuchet MS" panose="020B0603020202020204" pitchFamily="34" charset="0"/>
                <a:cs typeface="Trebuchet MS" panose="020B0603020202020204" pitchFamily="34" charset="0"/>
              </a:rPr>
              <a:t> the power of rational explanation and develop a sense of excitement and curiosity about natural phenomena. They should be encouraged to understand how science can be used to explain what is occurring, predict how things will behave, and </a:t>
            </a:r>
            <a:r>
              <a:rPr lang="en-US" sz="2800" dirty="0" err="1">
                <a:latin typeface="Trebuchet MS" panose="020B0603020202020204" pitchFamily="34" charset="0"/>
                <a:ea typeface="Trebuchet MS" panose="020B0603020202020204" pitchFamily="34" charset="0"/>
                <a:cs typeface="Trebuchet MS" panose="020B0603020202020204" pitchFamily="34" charset="0"/>
              </a:rPr>
              <a:t>analyse</a:t>
            </a:r>
            <a:r>
              <a:rPr lang="en-US" sz="2800" dirty="0">
                <a:latin typeface="Trebuchet MS" panose="020B0603020202020204" pitchFamily="34" charset="0"/>
                <a:ea typeface="Trebuchet MS" panose="020B0603020202020204" pitchFamily="34" charset="0"/>
                <a:cs typeface="Trebuchet MS" panose="020B0603020202020204" pitchFamily="34" charset="0"/>
              </a:rPr>
              <a:t> causes.</a:t>
            </a:r>
            <a:endParaRPr lang="en-GB" sz="28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3600" b="1" dirty="0">
                <a:effectLst/>
                <a:latin typeface="Kristen ITC" panose="03050502040202030202" pitchFamily="66" charset="0"/>
                <a:ea typeface="Trebuchet MS" panose="020B0603020202020204" pitchFamily="34" charset="0"/>
                <a:cs typeface="Trebuchet MS" panose="020B0603020202020204" pitchFamily="34" charset="0"/>
              </a:rPr>
              <a:t> </a:t>
            </a:r>
            <a:endParaRPr lang="en-GB" sz="28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3600" b="1" dirty="0">
                <a:effectLst/>
                <a:latin typeface="Kristen ITC" panose="03050502040202030202" pitchFamily="66" charset="0"/>
                <a:ea typeface="Trebuchet MS" panose="020B0603020202020204" pitchFamily="34" charset="0"/>
                <a:cs typeface="Trebuchet MS" panose="020B0603020202020204" pitchFamily="34" charset="0"/>
              </a:rPr>
              <a:t> </a:t>
            </a:r>
            <a:endParaRPr lang="en-GB" dirty="0">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9451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3C7840-52D4-4B3F-BB56-BC129440AE9B}"/>
              </a:ext>
            </a:extLst>
          </p:cNvPr>
          <p:cNvSpPr/>
          <p:nvPr/>
        </p:nvSpPr>
        <p:spPr>
          <a:xfrm>
            <a:off x="278167" y="237028"/>
            <a:ext cx="11742198" cy="6709529"/>
          </a:xfrm>
          <a:prstGeom prst="rect">
            <a:avLst/>
          </a:prstGeom>
        </p:spPr>
        <p:txBody>
          <a:bodyPr wrap="square">
            <a:spAutoFit/>
          </a:bodyPr>
          <a:lstStyle/>
          <a:p>
            <a:pPr>
              <a:spcAft>
                <a:spcPts val="0"/>
              </a:spcAft>
            </a:pPr>
            <a:r>
              <a:rPr lang="en-US" sz="2000" b="1" dirty="0">
                <a:latin typeface="Kristen ITC" panose="03050502040202030202" pitchFamily="66" charset="0"/>
                <a:ea typeface="Trebuchet MS" panose="020B0603020202020204" pitchFamily="34" charset="0"/>
                <a:cs typeface="Trebuchet MS" panose="020B0603020202020204" pitchFamily="34" charset="0"/>
              </a:rPr>
              <a:t>Intent</a:t>
            </a:r>
            <a:endParaRPr lang="en-GB" sz="16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dirty="0">
                <a:latin typeface="Kristen ITC" panose="03050502040202030202" pitchFamily="66" charset="0"/>
                <a:ea typeface="Trebuchet MS" panose="020B0603020202020204" pitchFamily="34" charset="0"/>
                <a:cs typeface="Tahoma" panose="020B0604030504040204" pitchFamily="34" charset="0"/>
              </a:rPr>
              <a:t>At </a:t>
            </a:r>
            <a:r>
              <a:rPr lang="en-US" dirty="0" err="1">
                <a:latin typeface="Kristen ITC" panose="03050502040202030202" pitchFamily="66" charset="0"/>
                <a:ea typeface="Trebuchet MS" panose="020B0603020202020204" pitchFamily="34" charset="0"/>
                <a:cs typeface="Tahoma" panose="020B0604030504040204" pitchFamily="34" charset="0"/>
              </a:rPr>
              <a:t>Pendeen</a:t>
            </a:r>
            <a:r>
              <a:rPr lang="en-US" dirty="0">
                <a:latin typeface="Kristen ITC" panose="03050502040202030202" pitchFamily="66" charset="0"/>
                <a:ea typeface="Trebuchet MS" panose="020B0603020202020204" pitchFamily="34" charset="0"/>
                <a:cs typeface="Tahoma" panose="020B0604030504040204" pitchFamily="34" charset="0"/>
              </a:rPr>
              <a:t> our science learning broadly follows the National Curriculum. Where we engage children in real learning in carrying out investigations, where children are able to wonder and ponder.</a:t>
            </a:r>
            <a:endParaRPr lang="en-GB" sz="16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dirty="0">
                <a:latin typeface="Kristen ITC" panose="03050502040202030202" pitchFamily="66" charset="0"/>
                <a:ea typeface="Trebuchet MS" panose="020B0603020202020204" pitchFamily="34" charset="0"/>
                <a:cs typeface="Tahoma" panose="020B0604030504040204" pitchFamily="34" charset="0"/>
              </a:rPr>
              <a:t>Hands on learning enables children to </a:t>
            </a:r>
            <a:r>
              <a:rPr lang="en-US" dirty="0" err="1">
                <a:latin typeface="Kristen ITC" panose="03050502040202030202" pitchFamily="66" charset="0"/>
                <a:ea typeface="Trebuchet MS" panose="020B0603020202020204" pitchFamily="34" charset="0"/>
                <a:cs typeface="Tahoma" panose="020B0604030504040204" pitchFamily="34" charset="0"/>
              </a:rPr>
              <a:t>visualise</a:t>
            </a:r>
            <a:r>
              <a:rPr lang="en-US" dirty="0">
                <a:latin typeface="Kristen ITC" panose="03050502040202030202" pitchFamily="66" charset="0"/>
                <a:ea typeface="Trebuchet MS" panose="020B0603020202020204" pitchFamily="34" charset="0"/>
                <a:cs typeface="Tahoma" panose="020B0604030504040204" pitchFamily="34" charset="0"/>
              </a:rPr>
              <a:t>, discuss, predict and challenge each other’s learning, either inside or outside of the classroom.</a:t>
            </a:r>
            <a:endParaRPr lang="en-GB" sz="16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dirty="0">
                <a:latin typeface="Kristen ITC" panose="03050502040202030202" pitchFamily="66" charset="0"/>
                <a:ea typeface="Trebuchet MS" panose="020B0603020202020204" pitchFamily="34" charset="0"/>
                <a:cs typeface="Tahoma" panose="020B0604030504040204" pitchFamily="34" charset="0"/>
              </a:rPr>
              <a:t>To link learning with the class topics where ever possible and to provide a real context to their learning. </a:t>
            </a:r>
            <a:endParaRPr lang="en-GB" sz="16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dirty="0">
                <a:latin typeface="Kristen ITC" panose="03050502040202030202" pitchFamily="66" charset="0"/>
                <a:ea typeface="Trebuchet MS" panose="020B0603020202020204" pitchFamily="34" charset="0"/>
                <a:cs typeface="Tahoma" panose="020B0604030504040204" pitchFamily="34" charset="0"/>
              </a:rPr>
              <a:t>To provide time where children are free to explore and investigate and take their learning on further.</a:t>
            </a:r>
            <a:endParaRPr lang="en-GB" sz="16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dirty="0">
                <a:latin typeface="Kristen ITC" panose="03050502040202030202" pitchFamily="66" charset="0"/>
                <a:ea typeface="Trebuchet MS" panose="020B0603020202020204" pitchFamily="34" charset="0"/>
                <a:cs typeface="Tahoma" panose="020B0604030504040204" pitchFamily="34" charset="0"/>
              </a:rPr>
              <a:t>To provide children with the skills, equipment and good resources to implement their scientific learning.</a:t>
            </a:r>
            <a:endParaRPr lang="en-GB" sz="16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dirty="0">
                <a:latin typeface="Kristen ITC" panose="03050502040202030202" pitchFamily="66" charset="0"/>
                <a:ea typeface="Trebuchet MS" panose="020B0603020202020204" pitchFamily="34" charset="0"/>
                <a:cs typeface="Tahoma" panose="020B0604030504040204" pitchFamily="34" charset="0"/>
              </a:rPr>
              <a:t>Although science is a stand alone we try to link it across the curriculum where possible especially in writing</a:t>
            </a:r>
            <a:endParaRPr lang="en-GB" sz="16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dirty="0">
                <a:latin typeface="Kristen ITC" panose="03050502040202030202" pitchFamily="66" charset="0"/>
                <a:ea typeface="Trebuchet MS" panose="020B0603020202020204" pitchFamily="34" charset="0"/>
                <a:cs typeface="Tahoma" panose="020B0604030504040204" pitchFamily="34" charset="0"/>
              </a:rPr>
              <a:t>To provide wow days where science is at the heart of the learning, where children are able to work collaboratively across all key stages.</a:t>
            </a:r>
            <a:endParaRPr lang="en-GB" sz="16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dirty="0">
                <a:latin typeface="Kristen ITC" panose="03050502040202030202" pitchFamily="66" charset="0"/>
                <a:ea typeface="Trebuchet MS" panose="020B0603020202020204" pitchFamily="34" charset="0"/>
                <a:cs typeface="Tahoma" panose="020B0604030504040204" pitchFamily="34" charset="0"/>
              </a:rPr>
              <a:t>To make links with local feeder schools, where children are able to access their resources and where they are able to come into school and work alongside children of </a:t>
            </a:r>
            <a:r>
              <a:rPr lang="en-US" dirty="0" err="1">
                <a:latin typeface="Kristen ITC" panose="03050502040202030202" pitchFamily="66" charset="0"/>
                <a:ea typeface="Trebuchet MS" panose="020B0603020202020204" pitchFamily="34" charset="0"/>
                <a:cs typeface="Tahoma" panose="020B0604030504040204" pitchFamily="34" charset="0"/>
              </a:rPr>
              <a:t>Pendeen</a:t>
            </a:r>
            <a:r>
              <a:rPr lang="en-US" dirty="0">
                <a:latin typeface="Kristen ITC" panose="03050502040202030202" pitchFamily="66" charset="0"/>
                <a:ea typeface="Trebuchet MS" panose="020B0603020202020204" pitchFamily="34" charset="0"/>
                <a:cs typeface="Tahoma" panose="020B0604030504040204" pitchFamily="34" charset="0"/>
              </a:rPr>
              <a:t>.</a:t>
            </a:r>
            <a:endParaRPr lang="en-GB" sz="16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dirty="0">
                <a:latin typeface="Kristen ITC" panose="03050502040202030202" pitchFamily="66" charset="0"/>
                <a:ea typeface="Trebuchet MS" panose="020B0603020202020204" pitchFamily="34" charset="0"/>
                <a:cs typeface="Tahoma" panose="020B0604030504040204" pitchFamily="34" charset="0"/>
              </a:rPr>
              <a:t>At </a:t>
            </a:r>
            <a:r>
              <a:rPr lang="en-US" dirty="0" err="1">
                <a:latin typeface="Kristen ITC" panose="03050502040202030202" pitchFamily="66" charset="0"/>
                <a:ea typeface="Trebuchet MS" panose="020B0603020202020204" pitchFamily="34" charset="0"/>
                <a:cs typeface="Tahoma" panose="020B0604030504040204" pitchFamily="34" charset="0"/>
              </a:rPr>
              <a:t>Pendeen</a:t>
            </a:r>
            <a:r>
              <a:rPr lang="en-US" dirty="0">
                <a:latin typeface="Kristen ITC" panose="03050502040202030202" pitchFamily="66" charset="0"/>
                <a:ea typeface="Trebuchet MS" panose="020B0603020202020204" pitchFamily="34" charset="0"/>
                <a:cs typeface="Tahoma" panose="020B0604030504040204" pitchFamily="34" charset="0"/>
              </a:rPr>
              <a:t> we understand that science starts in the EYFS classroom where children learn through ‘The understanding of the world’, where children are exposed to scientific language, which is a stepping stone for future knowledge growth.</a:t>
            </a:r>
            <a:endParaRPr lang="en-GB" sz="16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dirty="0">
                <a:latin typeface="Kristen ITC" panose="03050502040202030202" pitchFamily="66" charset="0"/>
                <a:ea typeface="Trebuchet MS" panose="020B0603020202020204" pitchFamily="34" charset="0"/>
                <a:cs typeface="Tahoma" panose="020B0604030504040204" pitchFamily="34" charset="0"/>
              </a:rPr>
              <a:t>At </a:t>
            </a:r>
            <a:r>
              <a:rPr lang="en-US" dirty="0" err="1">
                <a:latin typeface="Kristen ITC" panose="03050502040202030202" pitchFamily="66" charset="0"/>
                <a:ea typeface="Trebuchet MS" panose="020B0603020202020204" pitchFamily="34" charset="0"/>
                <a:cs typeface="Tahoma" panose="020B0604030504040204" pitchFamily="34" charset="0"/>
              </a:rPr>
              <a:t>Pendeen</a:t>
            </a:r>
            <a:r>
              <a:rPr lang="en-US" dirty="0">
                <a:latin typeface="Kristen ITC" panose="03050502040202030202" pitchFamily="66" charset="0"/>
                <a:ea typeface="Trebuchet MS" panose="020B0603020202020204" pitchFamily="34" charset="0"/>
                <a:cs typeface="Tahoma" panose="020B0604030504040204" pitchFamily="34" charset="0"/>
              </a:rPr>
              <a:t> we work on the children learning two categories of knowledge ‘substantive’ and ‘disciplinary knowledge’. The first is based on the models and theories of science the second on scientific enquiry. These are carefully interwoven to build on subject knowledge.</a:t>
            </a:r>
            <a:endParaRPr lang="en-GB" sz="16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b="1" dirty="0">
                <a:latin typeface="Kristen ITC" panose="03050502040202030202" pitchFamily="66" charset="0"/>
                <a:ea typeface="Trebuchet MS" panose="020B0603020202020204" pitchFamily="34" charset="0"/>
                <a:cs typeface="Tahoma" panose="020B0604030504040204" pitchFamily="34" charset="0"/>
              </a:rPr>
              <a:t> </a:t>
            </a:r>
            <a:endParaRPr lang="en-GB" sz="16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b="1" dirty="0">
                <a:latin typeface="Kristen ITC" panose="03050502040202030202" pitchFamily="66" charset="0"/>
                <a:ea typeface="Trebuchet MS" panose="020B0603020202020204" pitchFamily="34" charset="0"/>
                <a:cs typeface="Tahoma" panose="020B0604030504040204" pitchFamily="34" charset="0"/>
              </a:rPr>
              <a:t> </a:t>
            </a:r>
            <a:endParaRPr lang="en-GB" sz="1100" dirty="0">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413095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1FAA7-6E60-44DC-8E19-20861CC10905}"/>
              </a:ext>
            </a:extLst>
          </p:cNvPr>
          <p:cNvSpPr/>
          <p:nvPr/>
        </p:nvSpPr>
        <p:spPr>
          <a:xfrm>
            <a:off x="248574" y="419379"/>
            <a:ext cx="11478828" cy="6370975"/>
          </a:xfrm>
          <a:prstGeom prst="rect">
            <a:avLst/>
          </a:prstGeom>
        </p:spPr>
        <p:txBody>
          <a:bodyPr wrap="square">
            <a:spAutoFit/>
          </a:bodyPr>
          <a:lstStyle/>
          <a:p>
            <a:pPr>
              <a:spcAft>
                <a:spcPts val="0"/>
              </a:spcAft>
            </a:pPr>
            <a:r>
              <a:rPr lang="en-US" sz="2400" b="1" dirty="0">
                <a:latin typeface="Kristen ITC" panose="03050502040202030202" pitchFamily="66" charset="0"/>
                <a:ea typeface="Trebuchet MS" panose="020B0603020202020204" pitchFamily="34" charset="0"/>
                <a:cs typeface="Tahoma" panose="020B0604030504040204" pitchFamily="34" charset="0"/>
              </a:rPr>
              <a:t>Implementation</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 </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To allow children in EYFS to have the resources and time to wonder and ponder, both inside and out. </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To provide regular good quality CPD, for Science Lead and other staff on a regular basis.</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Science will be delivered in a system of lessons at the discretion of the teacher, depending on the nature of the class topic. Each topic will contain a minimum of 6 lessons.</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Science and STEM days will allow for children to have their wow days, enabling different activities available across all key stages.</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To make strong links with local feeder school where they are able to work with the children across all key stages, and allow the Key stage 2 to have access to science labs for lessons.</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To provide stronger links with outside professionals that are able to support the class topic, or to provide experiences that cannot always be delivered in daily school timetable.</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37011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69E38F-D041-4A11-AD35-4B623072E45E}"/>
              </a:ext>
            </a:extLst>
          </p:cNvPr>
          <p:cNvSpPr/>
          <p:nvPr/>
        </p:nvSpPr>
        <p:spPr>
          <a:xfrm>
            <a:off x="384699" y="287979"/>
            <a:ext cx="11422601" cy="7048083"/>
          </a:xfrm>
          <a:prstGeom prst="rect">
            <a:avLst/>
          </a:prstGeom>
        </p:spPr>
        <p:txBody>
          <a:bodyPr wrap="square">
            <a:spAutoFit/>
          </a:bodyPr>
          <a:lstStyle/>
          <a:p>
            <a:pPr>
              <a:spcAft>
                <a:spcPts val="0"/>
              </a:spcAft>
            </a:pPr>
            <a:r>
              <a:rPr lang="en-US" sz="2400" b="1" dirty="0">
                <a:latin typeface="Kristen ITC" panose="03050502040202030202" pitchFamily="66" charset="0"/>
                <a:ea typeface="Trebuchet MS" panose="020B0603020202020204" pitchFamily="34" charset="0"/>
                <a:cs typeface="Tahoma" panose="020B0604030504040204" pitchFamily="34" charset="0"/>
              </a:rPr>
              <a:t>Impact</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To provide as much outside learning as possible especially in the EYFS classroom.</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EYFS to provide equipment and resources where children can wonder and ponder, and have time to develop and deepen their understanding of the world around them.</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To provide good quality equipment that can be used across all key stages, and is maintained regularly.</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Regular book </a:t>
            </a:r>
            <a:r>
              <a:rPr lang="en-US" sz="2400" dirty="0" err="1">
                <a:latin typeface="Kristen ITC" panose="03050502040202030202" pitchFamily="66" charset="0"/>
                <a:ea typeface="Trebuchet MS" panose="020B0603020202020204" pitchFamily="34" charset="0"/>
                <a:cs typeface="Tahoma" panose="020B0604030504040204" pitchFamily="34" charset="0"/>
              </a:rPr>
              <a:t>scrutinises</a:t>
            </a:r>
            <a:r>
              <a:rPr lang="en-US" sz="2400" dirty="0">
                <a:latin typeface="Kristen ITC" panose="03050502040202030202" pitchFamily="66" charset="0"/>
                <a:ea typeface="Trebuchet MS" panose="020B0603020202020204" pitchFamily="34" charset="0"/>
                <a:cs typeface="Tahoma" panose="020B0604030504040204" pitchFamily="34" charset="0"/>
              </a:rPr>
              <a:t> will take place where we can monitor the skill progression across the school.</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Children will enjoy their wow days and be able to tell us about the science that has taken place.</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Children will become more inquisitive about the world around them, and ask those enquiring questions.</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Children will use science language in their everyday discussions, and use them in their writing.</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Children will become more resilient in persevering in their tasks and activities and not having the fear of getting it wrong.</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400" dirty="0">
                <a:latin typeface="Kristen ITC" panose="03050502040202030202" pitchFamily="66" charset="0"/>
                <a:ea typeface="Trebuchet MS" panose="020B0603020202020204" pitchFamily="34" charset="0"/>
                <a:cs typeface="Tahoma" panose="020B0604030504040204" pitchFamily="34" charset="0"/>
              </a:rPr>
              <a:t> </a:t>
            </a:r>
            <a:endParaRPr lang="en-GB" sz="2000" dirty="0">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95514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3CEB3F0-5967-457A-8F3D-8CBD0D8A01E1}"/>
              </a:ext>
            </a:extLst>
          </p:cNvPr>
          <p:cNvGraphicFramePr>
            <a:graphicFrameLocks noChangeAspect="1"/>
          </p:cNvGraphicFramePr>
          <p:nvPr>
            <p:extLst>
              <p:ext uri="{D42A27DB-BD31-4B8C-83A1-F6EECF244321}">
                <p14:modId xmlns:p14="http://schemas.microsoft.com/office/powerpoint/2010/main" val="1926016534"/>
              </p:ext>
            </p:extLst>
          </p:nvPr>
        </p:nvGraphicFramePr>
        <p:xfrm>
          <a:off x="71847" y="328474"/>
          <a:ext cx="11744332" cy="6172936"/>
        </p:xfrm>
        <a:graphic>
          <a:graphicData uri="http://schemas.openxmlformats.org/presentationml/2006/ole">
            <mc:AlternateContent xmlns:mc="http://schemas.openxmlformats.org/markup-compatibility/2006">
              <mc:Choice xmlns:v="urn:schemas-microsoft-com:vml" Requires="v">
                <p:oleObj name="Document" r:id="rId2" imgW="9654734" imgH="6237928" progId="Word.Document.12">
                  <p:embed/>
                </p:oleObj>
              </mc:Choice>
              <mc:Fallback>
                <p:oleObj name="Document" r:id="rId2" imgW="9654734" imgH="6237928" progId="Word.Document.12">
                  <p:embed/>
                  <p:pic>
                    <p:nvPicPr>
                      <p:cNvPr id="0" name=""/>
                      <p:cNvPicPr/>
                      <p:nvPr/>
                    </p:nvPicPr>
                    <p:blipFill>
                      <a:blip r:embed="rId3"/>
                      <a:stretch>
                        <a:fillRect/>
                      </a:stretch>
                    </p:blipFill>
                    <p:spPr>
                      <a:xfrm>
                        <a:off x="71847" y="328474"/>
                        <a:ext cx="11744332" cy="6172936"/>
                      </a:xfrm>
                      <a:prstGeom prst="rect">
                        <a:avLst/>
                      </a:prstGeom>
                    </p:spPr>
                  </p:pic>
                </p:oleObj>
              </mc:Fallback>
            </mc:AlternateContent>
          </a:graphicData>
        </a:graphic>
      </p:graphicFrame>
    </p:spTree>
    <p:extLst>
      <p:ext uri="{BB962C8B-B14F-4D97-AF65-F5344CB8AC3E}">
        <p14:creationId xmlns:p14="http://schemas.microsoft.com/office/powerpoint/2010/main" val="42629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3D74EB1-32AB-4AE5-B407-F409138E8006}"/>
              </a:ext>
            </a:extLst>
          </p:cNvPr>
          <p:cNvGraphicFramePr>
            <a:graphicFrameLocks noChangeAspect="1"/>
          </p:cNvGraphicFramePr>
          <p:nvPr>
            <p:extLst>
              <p:ext uri="{D42A27DB-BD31-4B8C-83A1-F6EECF244321}">
                <p14:modId xmlns:p14="http://schemas.microsoft.com/office/powerpoint/2010/main" val="3794667088"/>
              </p:ext>
            </p:extLst>
          </p:nvPr>
        </p:nvGraphicFramePr>
        <p:xfrm>
          <a:off x="89501" y="323056"/>
          <a:ext cx="11664533" cy="6211887"/>
        </p:xfrm>
        <a:graphic>
          <a:graphicData uri="http://schemas.openxmlformats.org/presentationml/2006/ole">
            <mc:AlternateContent xmlns:mc="http://schemas.openxmlformats.org/markup-compatibility/2006">
              <mc:Choice xmlns:v="urn:schemas-microsoft-com:vml" Requires="v">
                <p:oleObj name="Document" r:id="rId2" imgW="9776969" imgH="6211712" progId="Word.Document.12">
                  <p:embed/>
                </p:oleObj>
              </mc:Choice>
              <mc:Fallback>
                <p:oleObj name="Document" r:id="rId2" imgW="9776969" imgH="6211712" progId="Word.Document.12">
                  <p:embed/>
                  <p:pic>
                    <p:nvPicPr>
                      <p:cNvPr id="0" name=""/>
                      <p:cNvPicPr/>
                      <p:nvPr/>
                    </p:nvPicPr>
                    <p:blipFill>
                      <a:blip r:embed="rId3"/>
                      <a:stretch>
                        <a:fillRect/>
                      </a:stretch>
                    </p:blipFill>
                    <p:spPr>
                      <a:xfrm>
                        <a:off x="89501" y="323056"/>
                        <a:ext cx="11664533" cy="6211887"/>
                      </a:xfrm>
                      <a:prstGeom prst="rect">
                        <a:avLst/>
                      </a:prstGeom>
                    </p:spPr>
                  </p:pic>
                </p:oleObj>
              </mc:Fallback>
            </mc:AlternateContent>
          </a:graphicData>
        </a:graphic>
      </p:graphicFrame>
    </p:spTree>
    <p:extLst>
      <p:ext uri="{BB962C8B-B14F-4D97-AF65-F5344CB8AC3E}">
        <p14:creationId xmlns:p14="http://schemas.microsoft.com/office/powerpoint/2010/main" val="76701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886D65-81C1-479F-B441-900D97AE9362}"/>
              </a:ext>
            </a:extLst>
          </p:cNvPr>
          <p:cNvSpPr/>
          <p:nvPr/>
        </p:nvSpPr>
        <p:spPr>
          <a:xfrm>
            <a:off x="124287" y="151179"/>
            <a:ext cx="11523216" cy="6555641"/>
          </a:xfrm>
          <a:prstGeom prst="rect">
            <a:avLst/>
          </a:prstGeom>
        </p:spPr>
        <p:txBody>
          <a:bodyPr wrap="square">
            <a:spAutoFit/>
          </a:bodyPr>
          <a:lstStyle/>
          <a:p>
            <a:pPr>
              <a:spcAft>
                <a:spcPts val="0"/>
              </a:spcAft>
            </a:pPr>
            <a:r>
              <a:rPr lang="en-US" sz="2800" dirty="0">
                <a:latin typeface="Kristen ITC" panose="03050502040202030202" pitchFamily="66" charset="0"/>
                <a:ea typeface="Trebuchet MS" panose="020B0603020202020204" pitchFamily="34" charset="0"/>
                <a:cs typeface="Trebuchet MS" panose="020B0603020202020204" pitchFamily="34" charset="0"/>
              </a:rPr>
              <a:t>We follow the rolling </a:t>
            </a:r>
            <a:r>
              <a:rPr lang="en-US" sz="2800" dirty="0" err="1">
                <a:latin typeface="Kristen ITC" panose="03050502040202030202" pitchFamily="66" charset="0"/>
                <a:ea typeface="Trebuchet MS" panose="020B0603020202020204" pitchFamily="34" charset="0"/>
                <a:cs typeface="Trebuchet MS" panose="020B0603020202020204" pitchFamily="34" charset="0"/>
              </a:rPr>
              <a:t>programme</a:t>
            </a:r>
            <a:r>
              <a:rPr lang="en-US" sz="2800" dirty="0">
                <a:latin typeface="Kristen ITC" panose="03050502040202030202" pitchFamily="66" charset="0"/>
                <a:ea typeface="Trebuchet MS" panose="020B0603020202020204" pitchFamily="34" charset="0"/>
                <a:cs typeface="Trebuchet MS" panose="020B0603020202020204" pitchFamily="34" charset="0"/>
              </a:rPr>
              <a:t> to insure coverage and content is appropriate for age and stage across mixed age classes.</a:t>
            </a:r>
            <a:endParaRPr lang="en-GB"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800" dirty="0">
                <a:latin typeface="Kristen ITC" panose="03050502040202030202" pitchFamily="66" charset="0"/>
                <a:ea typeface="Trebuchet MS" panose="020B0603020202020204" pitchFamily="34" charset="0"/>
                <a:cs typeface="Trebuchet MS" panose="020B0603020202020204" pitchFamily="34" charset="0"/>
              </a:rPr>
              <a:t> *We use the plan knowledge matrices from Y1-Y6 for core content. </a:t>
            </a:r>
            <a:r>
              <a:rPr lang="en-US" sz="2800" u="sng" dirty="0">
                <a:solidFill>
                  <a:srgbClr val="0000FF"/>
                </a:solidFill>
                <a:latin typeface="Kristen ITC" panose="03050502040202030202" pitchFamily="66" charset="0"/>
                <a:ea typeface="Trebuchet MS" panose="020B0603020202020204" pitchFamily="34" charset="0"/>
                <a:cs typeface="Trebuchet MS" panose="020B0603020202020204" pitchFamily="34" charset="0"/>
                <a:hlinkClick r:id="rId2">
                  <a:extLst>
                    <a:ext uri="{A12FA001-AC4F-418D-AE19-62706E023703}">
                      <ahyp:hlinkClr xmlns:ahyp="http://schemas.microsoft.com/office/drawing/2018/hyperlinkcolor" val="tx"/>
                    </a:ext>
                  </a:extLst>
                </a:hlinkClick>
              </a:rPr>
              <a:t>https://www.planassessment.com/plan-knowledge-matrices</a:t>
            </a:r>
            <a:endParaRPr lang="en-GB"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800" dirty="0">
                <a:latin typeface="Kristen ITC" panose="03050502040202030202" pitchFamily="66" charset="0"/>
                <a:ea typeface="Trebuchet MS" panose="020B0603020202020204" pitchFamily="34" charset="0"/>
                <a:cs typeface="Trebuchet MS" panose="020B0603020202020204" pitchFamily="34" charset="0"/>
              </a:rPr>
              <a:t>Available on line with no login required</a:t>
            </a:r>
            <a:endParaRPr lang="en-GB"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800" dirty="0">
                <a:latin typeface="Kristen ITC" panose="03050502040202030202" pitchFamily="66" charset="0"/>
                <a:ea typeface="Trebuchet MS" panose="020B0603020202020204" pitchFamily="34" charset="0"/>
                <a:cs typeface="Trebuchet MS" panose="020B0603020202020204" pitchFamily="34" charset="0"/>
              </a:rPr>
              <a:t>* We use </a:t>
            </a:r>
            <a:r>
              <a:rPr lang="en-US" sz="2800" dirty="0" err="1">
                <a:latin typeface="Kristen ITC" panose="03050502040202030202" pitchFamily="66" charset="0"/>
                <a:ea typeface="Trebuchet MS" panose="020B0603020202020204" pitchFamily="34" charset="0"/>
                <a:cs typeface="Trebuchet MS" panose="020B0603020202020204" pitchFamily="34" charset="0"/>
              </a:rPr>
              <a:t>Explorify</a:t>
            </a:r>
            <a:r>
              <a:rPr lang="en-US" sz="2800" dirty="0">
                <a:latin typeface="Kristen ITC" panose="03050502040202030202" pitchFamily="66" charset="0"/>
                <a:ea typeface="Trebuchet MS" panose="020B0603020202020204" pitchFamily="34" charset="0"/>
                <a:cs typeface="Trebuchet MS" panose="020B0603020202020204" pitchFamily="34" charset="0"/>
              </a:rPr>
              <a:t> to engage and encourage questioning, </a:t>
            </a:r>
            <a:r>
              <a:rPr lang="en-US" sz="2800" dirty="0" err="1">
                <a:latin typeface="Kristen ITC" panose="03050502040202030202" pitchFamily="66" charset="0"/>
                <a:ea typeface="Trebuchet MS" panose="020B0603020202020204" pitchFamily="34" charset="0"/>
                <a:cs typeface="Trebuchet MS" panose="020B0603020202020204" pitchFamily="34" charset="0"/>
              </a:rPr>
              <a:t>oracy</a:t>
            </a:r>
            <a:r>
              <a:rPr lang="en-US" sz="2800" dirty="0">
                <a:latin typeface="Kristen ITC" panose="03050502040202030202" pitchFamily="66" charset="0"/>
                <a:ea typeface="Trebuchet MS" panose="020B0603020202020204" pitchFamily="34" charset="0"/>
                <a:cs typeface="Trebuchet MS" panose="020B0603020202020204" pitchFamily="34" charset="0"/>
              </a:rPr>
              <a:t> and thinking about scientific context. </a:t>
            </a:r>
            <a:r>
              <a:rPr lang="en-US" sz="2800" u="sng" dirty="0">
                <a:solidFill>
                  <a:srgbClr val="0000FF"/>
                </a:solidFill>
                <a:latin typeface="Kristen ITC" panose="03050502040202030202" pitchFamily="66" charset="0"/>
                <a:ea typeface="Trebuchet MS" panose="020B0603020202020204" pitchFamily="34" charset="0"/>
                <a:cs typeface="Trebuchet MS" panose="020B0603020202020204" pitchFamily="34" charset="0"/>
                <a:hlinkClick r:id="rId3">
                  <a:extLst>
                    <a:ext uri="{A12FA001-AC4F-418D-AE19-62706E023703}">
                      <ahyp:hlinkClr xmlns:ahyp="http://schemas.microsoft.com/office/drawing/2018/hyperlinkcolor" val="tx"/>
                    </a:ext>
                  </a:extLst>
                </a:hlinkClick>
              </a:rPr>
              <a:t>https://explorify.wellcome.ac.uk/en/activities</a:t>
            </a:r>
            <a:endParaRPr lang="en-GB"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800" dirty="0">
                <a:latin typeface="Kristen ITC" panose="03050502040202030202" pitchFamily="66" charset="0"/>
                <a:ea typeface="Trebuchet MS" panose="020B0603020202020204" pitchFamily="34" charset="0"/>
                <a:cs typeface="Trebuchet MS" panose="020B0603020202020204" pitchFamily="34" charset="0"/>
              </a:rPr>
              <a:t>All staff have their own individual login details</a:t>
            </a:r>
            <a:endParaRPr lang="en-GB"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800" dirty="0">
                <a:latin typeface="Kristen ITC" panose="03050502040202030202" pitchFamily="66" charset="0"/>
                <a:ea typeface="Trebuchet MS" panose="020B0603020202020204" pitchFamily="34" charset="0"/>
                <a:cs typeface="Trebuchet MS" panose="020B0603020202020204" pitchFamily="34" charset="0"/>
              </a:rPr>
              <a:t>* We use </a:t>
            </a:r>
            <a:r>
              <a:rPr lang="en-US" sz="2800" dirty="0" err="1">
                <a:latin typeface="Kristen ITC" panose="03050502040202030202" pitchFamily="66" charset="0"/>
                <a:ea typeface="Trebuchet MS" panose="020B0603020202020204" pitchFamily="34" charset="0"/>
                <a:cs typeface="Trebuchet MS" panose="020B0603020202020204" pitchFamily="34" charset="0"/>
              </a:rPr>
              <a:t>Pzaz</a:t>
            </a:r>
            <a:r>
              <a:rPr lang="en-US" sz="2800" dirty="0">
                <a:latin typeface="Kristen ITC" panose="03050502040202030202" pitchFamily="66" charset="0"/>
                <a:ea typeface="Trebuchet MS" panose="020B0603020202020204" pitchFamily="34" charset="0"/>
                <a:cs typeface="Trebuchet MS" panose="020B0603020202020204" pitchFamily="34" charset="0"/>
              </a:rPr>
              <a:t> to support planning, teaching and assessment </a:t>
            </a:r>
            <a:r>
              <a:rPr lang="en-US" sz="2800" u="sng" dirty="0">
                <a:solidFill>
                  <a:srgbClr val="0000FF"/>
                </a:solidFill>
                <a:latin typeface="Kristen ITC" panose="03050502040202030202" pitchFamily="66" charset="0"/>
                <a:ea typeface="Trebuchet MS" panose="020B0603020202020204" pitchFamily="34" charset="0"/>
                <a:cs typeface="Trebuchet MS" panose="020B0603020202020204" pitchFamily="34" charset="0"/>
                <a:hlinkClick r:id="rId4">
                  <a:extLst>
                    <a:ext uri="{A12FA001-AC4F-418D-AE19-62706E023703}">
                      <ahyp:hlinkClr xmlns:ahyp="http://schemas.microsoft.com/office/drawing/2018/hyperlinkcolor" val="tx"/>
                    </a:ext>
                  </a:extLst>
                </a:hlinkClick>
              </a:rPr>
              <a:t>https://www.pzaz.online/</a:t>
            </a:r>
            <a:endParaRPr lang="en-GB"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800" dirty="0">
                <a:latin typeface="Kristen ITC" panose="03050502040202030202" pitchFamily="66" charset="0"/>
                <a:ea typeface="Trebuchet MS" panose="020B0603020202020204" pitchFamily="34" charset="0"/>
                <a:cs typeface="Trebuchet MS" panose="020B0603020202020204" pitchFamily="34" charset="0"/>
              </a:rPr>
              <a:t>All teaching staff have login access and passwords</a:t>
            </a:r>
            <a:endParaRPr lang="en-GB" dirty="0">
              <a:latin typeface="Trebuchet MS" panose="020B0603020202020204" pitchFamily="34" charset="0"/>
              <a:ea typeface="Trebuchet MS" panose="020B0603020202020204" pitchFamily="34" charset="0"/>
              <a:cs typeface="Trebuchet MS" panose="020B0603020202020204" pitchFamily="34" charset="0"/>
            </a:endParaRPr>
          </a:p>
          <a:p>
            <a:pPr>
              <a:spcAft>
                <a:spcPts val="0"/>
              </a:spcAft>
            </a:pPr>
            <a:r>
              <a:rPr lang="en-US" sz="2800" dirty="0">
                <a:latin typeface="Kristen ITC" panose="03050502040202030202" pitchFamily="66" charset="0"/>
                <a:ea typeface="Trebuchet MS" panose="020B0603020202020204" pitchFamily="34" charset="0"/>
                <a:cs typeface="Trebuchet MS" panose="020B0603020202020204" pitchFamily="34" charset="0"/>
              </a:rPr>
              <a:t>* We use TAPS assessment lesson plans for focused assessment </a:t>
            </a:r>
            <a:r>
              <a:rPr lang="en-US" sz="2800" u="sng" dirty="0">
                <a:solidFill>
                  <a:srgbClr val="0000FF"/>
                </a:solidFill>
                <a:latin typeface="Kristen ITC" panose="03050502040202030202" pitchFamily="66" charset="0"/>
                <a:ea typeface="Trebuchet MS" panose="020B0603020202020204" pitchFamily="34" charset="0"/>
                <a:cs typeface="Trebuchet MS" panose="020B0603020202020204" pitchFamily="34" charset="0"/>
                <a:hlinkClick r:id="rId5">
                  <a:extLst>
                    <a:ext uri="{A12FA001-AC4F-418D-AE19-62706E023703}">
                      <ahyp:hlinkClr xmlns:ahyp="http://schemas.microsoft.com/office/drawing/2018/hyperlinkcolor" val="tx"/>
                    </a:ext>
                  </a:extLst>
                </a:hlinkClick>
              </a:rPr>
              <a:t>https://pstt.org.uk/</a:t>
            </a:r>
            <a:endParaRPr lang="en-GB" sz="1100" dirty="0">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92247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F7A495-893E-4A3B-8DCF-2DCA1B7E99EF}"/>
              </a:ext>
            </a:extLst>
          </p:cNvPr>
          <p:cNvPicPr>
            <a:picLocks noChangeAspect="1"/>
          </p:cNvPicPr>
          <p:nvPr/>
        </p:nvPicPr>
        <p:blipFill>
          <a:blip r:embed="rId2"/>
          <a:stretch>
            <a:fillRect/>
          </a:stretch>
        </p:blipFill>
        <p:spPr>
          <a:xfrm>
            <a:off x="518077" y="1162206"/>
            <a:ext cx="5577923" cy="3236680"/>
          </a:xfrm>
          <a:prstGeom prst="rect">
            <a:avLst/>
          </a:prstGeom>
        </p:spPr>
      </p:pic>
      <p:sp>
        <p:nvSpPr>
          <p:cNvPr id="3" name="Rectangle 2">
            <a:extLst>
              <a:ext uri="{FF2B5EF4-FFF2-40B4-BE49-F238E27FC236}">
                <a16:creationId xmlns:a16="http://schemas.microsoft.com/office/drawing/2014/main" id="{17931673-FD4D-462C-8AED-0054ED9C1A15}"/>
              </a:ext>
            </a:extLst>
          </p:cNvPr>
          <p:cNvSpPr/>
          <p:nvPr/>
        </p:nvSpPr>
        <p:spPr>
          <a:xfrm>
            <a:off x="259038" y="451412"/>
            <a:ext cx="6096000" cy="369332"/>
          </a:xfrm>
          <a:prstGeom prst="rect">
            <a:avLst/>
          </a:prstGeom>
        </p:spPr>
        <p:txBody>
          <a:bodyPr>
            <a:spAutoFit/>
          </a:bodyPr>
          <a:lstStyle/>
          <a:p>
            <a:r>
              <a:rPr lang="en-GB" dirty="0">
                <a:hlinkClick r:id="rId3"/>
              </a:rPr>
              <a:t>Animals, including humans (Y1) | PLAN (planassessment.com)</a:t>
            </a:r>
            <a:endParaRPr lang="en-GB" dirty="0"/>
          </a:p>
        </p:txBody>
      </p:sp>
      <p:pic>
        <p:nvPicPr>
          <p:cNvPr id="4" name="Picture 3">
            <a:extLst>
              <a:ext uri="{FF2B5EF4-FFF2-40B4-BE49-F238E27FC236}">
                <a16:creationId xmlns:a16="http://schemas.microsoft.com/office/drawing/2014/main" id="{F1EE38EC-FEEF-4D8A-B575-B3DB3453B4D5}"/>
              </a:ext>
            </a:extLst>
          </p:cNvPr>
          <p:cNvPicPr>
            <a:picLocks noChangeAspect="1"/>
          </p:cNvPicPr>
          <p:nvPr/>
        </p:nvPicPr>
        <p:blipFill>
          <a:blip r:embed="rId4"/>
          <a:stretch>
            <a:fillRect/>
          </a:stretch>
        </p:blipFill>
        <p:spPr>
          <a:xfrm>
            <a:off x="5646198" y="3179924"/>
            <a:ext cx="6298152" cy="3487576"/>
          </a:xfrm>
          <a:prstGeom prst="rect">
            <a:avLst/>
          </a:prstGeom>
        </p:spPr>
      </p:pic>
      <p:sp>
        <p:nvSpPr>
          <p:cNvPr id="5" name="TextBox 4">
            <a:extLst>
              <a:ext uri="{FF2B5EF4-FFF2-40B4-BE49-F238E27FC236}">
                <a16:creationId xmlns:a16="http://schemas.microsoft.com/office/drawing/2014/main" id="{24EDA128-4CD0-4BCC-A53C-3D18818A3ED4}"/>
              </a:ext>
            </a:extLst>
          </p:cNvPr>
          <p:cNvSpPr txBox="1"/>
          <p:nvPr/>
        </p:nvSpPr>
        <p:spPr>
          <a:xfrm>
            <a:off x="6046341" y="800889"/>
            <a:ext cx="5988947" cy="2308324"/>
          </a:xfrm>
          <a:prstGeom prst="rect">
            <a:avLst/>
          </a:prstGeom>
          <a:noFill/>
        </p:spPr>
        <p:txBody>
          <a:bodyPr wrap="none" rtlCol="0">
            <a:spAutoFit/>
          </a:bodyPr>
          <a:lstStyle/>
          <a:p>
            <a:r>
              <a:rPr lang="en-GB" dirty="0"/>
              <a:t>The matrices are used for all staff to check the </a:t>
            </a:r>
          </a:p>
          <a:p>
            <a:r>
              <a:rPr lang="en-GB" dirty="0"/>
              <a:t>knowledge that is required for each taught topic.</a:t>
            </a:r>
          </a:p>
          <a:p>
            <a:r>
              <a:rPr lang="en-GB" dirty="0"/>
              <a:t>It allows staff to check what children should already know</a:t>
            </a:r>
          </a:p>
          <a:p>
            <a:r>
              <a:rPr lang="en-GB" dirty="0"/>
              <a:t>and what they will learn in each topic. It allows staff to see</a:t>
            </a:r>
          </a:p>
          <a:p>
            <a:r>
              <a:rPr lang="en-GB" dirty="0"/>
              <a:t>what they will learn next as they move to the next year group.</a:t>
            </a:r>
          </a:p>
          <a:p>
            <a:r>
              <a:rPr lang="en-GB" dirty="0"/>
              <a:t>This is especially important as Ofsted are very clear, learning </a:t>
            </a:r>
          </a:p>
          <a:p>
            <a:r>
              <a:rPr lang="en-GB" dirty="0"/>
              <a:t>should remain in each year group and there should be a clear</a:t>
            </a:r>
          </a:p>
          <a:p>
            <a:r>
              <a:rPr lang="en-GB" dirty="0"/>
              <a:t> divide between the year groups and topic coverage.</a:t>
            </a:r>
          </a:p>
        </p:txBody>
      </p:sp>
      <p:sp>
        <p:nvSpPr>
          <p:cNvPr id="6" name="TextBox 5">
            <a:extLst>
              <a:ext uri="{FF2B5EF4-FFF2-40B4-BE49-F238E27FC236}">
                <a16:creationId xmlns:a16="http://schemas.microsoft.com/office/drawing/2014/main" id="{88EEFC46-8A10-4AC7-9574-FCD83E2D6413}"/>
              </a:ext>
            </a:extLst>
          </p:cNvPr>
          <p:cNvSpPr txBox="1"/>
          <p:nvPr/>
        </p:nvSpPr>
        <p:spPr>
          <a:xfrm>
            <a:off x="584596" y="4659446"/>
            <a:ext cx="4759761" cy="1477328"/>
          </a:xfrm>
          <a:prstGeom prst="rect">
            <a:avLst/>
          </a:prstGeom>
          <a:noFill/>
        </p:spPr>
        <p:txBody>
          <a:bodyPr wrap="square" rtlCol="0">
            <a:spAutoFit/>
          </a:bodyPr>
          <a:lstStyle/>
          <a:p>
            <a:r>
              <a:rPr lang="en-GB" dirty="0"/>
              <a:t>Have a look at the ones on your table and you can see how they can help with misconceptions, vocab. If you reach an end of a unit and you are not sure what the children know you can use some of the activities to assess. </a:t>
            </a:r>
          </a:p>
        </p:txBody>
      </p:sp>
    </p:spTree>
    <p:extLst>
      <p:ext uri="{BB962C8B-B14F-4D97-AF65-F5344CB8AC3E}">
        <p14:creationId xmlns:p14="http://schemas.microsoft.com/office/powerpoint/2010/main" val="3486114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1122</Words>
  <Application>Microsoft Office PowerPoint</Application>
  <PresentationFormat>Widescreen</PresentationFormat>
  <Paragraphs>62</Paragraphs>
  <Slides>12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Kristen ITC</vt:lpstr>
      <vt:lpstr>Trebuchet MS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Earley</dc:creator>
  <cp:lastModifiedBy>Chris Wilson</cp:lastModifiedBy>
  <cp:revision>5</cp:revision>
  <dcterms:created xsi:type="dcterms:W3CDTF">2021-08-23T07:50:00Z</dcterms:created>
  <dcterms:modified xsi:type="dcterms:W3CDTF">2021-09-27T09:32:04Z</dcterms:modified>
</cp:coreProperties>
</file>