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1"/>
  </p:notesMasterIdLst>
  <p:sldIdLst>
    <p:sldId id="256" r:id="rId2"/>
    <p:sldId id="314" r:id="rId3"/>
    <p:sldId id="320" r:id="rId4"/>
    <p:sldId id="260" r:id="rId5"/>
    <p:sldId id="322" r:id="rId6"/>
    <p:sldId id="323" r:id="rId7"/>
    <p:sldId id="318" r:id="rId8"/>
    <p:sldId id="324" r:id="rId9"/>
    <p:sldId id="30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F88086-A472-4BD1-8106-F26A8B608908}" type="datetimeFigureOut">
              <a:rPr lang="en-GB" smtClean="0"/>
              <a:t>27/09/2022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851BFF-44D1-456B-A3B9-C2B84616787D}" type="slidenum">
              <a:rPr lang="en-GB" smtClean="0"/>
              <a:t>‹#›</a:t>
            </a:fld>
            <a:endParaRPr lang="en-GB"/>
          </a:p>
        </p:txBody>
      </p:sp>
    </p:spTree>
    <p:extLst>
      <p:ext uri="{BB962C8B-B14F-4D97-AF65-F5344CB8AC3E}">
        <p14:creationId xmlns:p14="http://schemas.microsoft.com/office/powerpoint/2010/main" val="1657729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143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37680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16464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090590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B19CE8-EB97-47F0-B9FD-8BFF01DD5DFC}" type="datetimeFigureOut">
              <a:rPr lang="en-GB" smtClean="0"/>
              <a:t>27/09/2022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869C5C-86DA-42E3-B7DF-1BDE3FBF03D2}"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968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B19CE8-EB97-47F0-B9FD-8BFF01DD5DFC}" type="datetimeFigureOut">
              <a:rPr lang="en-GB" smtClean="0"/>
              <a:t>27/09/2022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03325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B19CE8-EB97-47F0-B9FD-8BFF01DD5DFC}" type="datetimeFigureOut">
              <a:rPr lang="en-GB" smtClean="0"/>
              <a:t>27/09/2022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386360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19CE8-EB97-47F0-B9FD-8BFF01DD5DFC}" type="datetimeFigureOut">
              <a:rPr lang="en-GB" smtClean="0"/>
              <a:t>27/09/2022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1352768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0B19CE8-EB97-47F0-B9FD-8BFF01DD5DFC}" type="datetimeFigureOut">
              <a:rPr lang="en-GB" smtClean="0"/>
              <a:t>27/09/2022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8579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0B19CE8-EB97-47F0-B9FD-8BFF01DD5DFC}" type="datetimeFigureOut">
              <a:rPr lang="en-GB" smtClean="0"/>
              <a:t>27/09/2022</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6869C5C-86DA-42E3-B7DF-1BDE3FBF03D2}" type="slidenum">
              <a:rPr lang="en-GB" smtClean="0"/>
              <a:t>‹#›</a:t>
            </a:fld>
            <a:endParaRPr lang="en-GB"/>
          </a:p>
        </p:txBody>
      </p:sp>
    </p:spTree>
    <p:extLst>
      <p:ext uri="{BB962C8B-B14F-4D97-AF65-F5344CB8AC3E}">
        <p14:creationId xmlns:p14="http://schemas.microsoft.com/office/powerpoint/2010/main" val="27323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0B19CE8-EB97-47F0-B9FD-8BFF01DD5DFC}" type="datetimeFigureOut">
              <a:rPr lang="en-GB" smtClean="0"/>
              <a:t>27/09/2022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869C5C-86DA-42E3-B7DF-1BDE3FBF03D2}" type="slidenum">
              <a:rPr lang="en-GB" smtClean="0"/>
              <a:t>‹#›</a:t>
            </a:fld>
            <a:endParaRPr lang="en-GB"/>
          </a:p>
        </p:txBody>
      </p:sp>
    </p:spTree>
    <p:extLst>
      <p:ext uri="{BB962C8B-B14F-4D97-AF65-F5344CB8AC3E}">
        <p14:creationId xmlns:p14="http://schemas.microsoft.com/office/powerpoint/2010/main" val="2452171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0B19CE8-EB97-47F0-B9FD-8BFF01DD5DFC}" type="datetimeFigureOut">
              <a:rPr lang="en-GB" smtClean="0"/>
              <a:t>27/09/2022</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6869C5C-86DA-42E3-B7DF-1BDE3FBF03D2}"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902599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0033">
            <a:alpha val="62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14600" y="332656"/>
            <a:ext cx="4793704" cy="1343744"/>
          </a:xfrm>
          <a:solidFill>
            <a:schemeClr val="accent2"/>
          </a:solidFill>
        </p:spPr>
        <p:txBody>
          <a:bodyPr>
            <a:noAutofit/>
          </a:bodyPr>
          <a:lstStyle/>
          <a:p>
            <a:pPr algn="ctr"/>
            <a:r>
              <a:rPr lang="en-GB" sz="4000" b="1" dirty="0" err="1"/>
              <a:t>Pendeen</a:t>
            </a:r>
            <a:r>
              <a:rPr lang="en-GB" sz="4000" b="1" dirty="0"/>
              <a:t> Worship Assembly</a:t>
            </a:r>
          </a:p>
        </p:txBody>
      </p:sp>
      <p:sp>
        <p:nvSpPr>
          <p:cNvPr id="3" name="Subtitle 2"/>
          <p:cNvSpPr>
            <a:spLocks noGrp="1"/>
          </p:cNvSpPr>
          <p:nvPr>
            <p:ph idx="1"/>
          </p:nvPr>
        </p:nvSpPr>
        <p:spPr>
          <a:xfrm>
            <a:off x="228599" y="1556792"/>
            <a:ext cx="8686800" cy="5184576"/>
          </a:xfrm>
        </p:spPr>
        <p:txBody>
          <a:bodyPr>
            <a:normAutofit/>
          </a:bodyPr>
          <a:lstStyle/>
          <a:p>
            <a:pPr marL="0" indent="0">
              <a:buNone/>
            </a:pPr>
            <a:endParaRPr lang="en-GB" dirty="0"/>
          </a:p>
          <a:p>
            <a:pPr marL="0" indent="0">
              <a:buNone/>
            </a:pPr>
            <a:r>
              <a:rPr lang="en-GB" dirty="0"/>
              <a:t>Friday 9</a:t>
            </a:r>
            <a:r>
              <a:rPr lang="en-GB" baseline="30000" dirty="0"/>
              <a:t>th</a:t>
            </a:r>
            <a:r>
              <a:rPr lang="en-GB" dirty="0"/>
              <a:t> September</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2564904"/>
            <a:ext cx="6768752" cy="3672407"/>
          </a:xfrm>
          <a:prstGeom prst="rect">
            <a:avLst/>
          </a:prstGeom>
        </p:spPr>
      </p:pic>
    </p:spTree>
    <p:extLst>
      <p:ext uri="{BB962C8B-B14F-4D97-AF65-F5344CB8AC3E}">
        <p14:creationId xmlns:p14="http://schemas.microsoft.com/office/powerpoint/2010/main" val="4051520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0033">
            <a:alpha val="62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WELCOME</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p:txBody>
      </p:sp>
    </p:spTree>
    <p:extLst>
      <p:ext uri="{BB962C8B-B14F-4D97-AF65-F5344CB8AC3E}">
        <p14:creationId xmlns:p14="http://schemas.microsoft.com/office/powerpoint/2010/main" val="840635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A804C-B99A-69AD-4149-A9498CA87C3B}"/>
              </a:ext>
            </a:extLst>
          </p:cNvPr>
          <p:cNvSpPr>
            <a:spLocks noGrp="1"/>
          </p:cNvSpPr>
          <p:nvPr>
            <p:ph type="title"/>
          </p:nvPr>
        </p:nvSpPr>
        <p:spPr>
          <a:xfrm>
            <a:off x="323528" y="286604"/>
            <a:ext cx="8424936" cy="1450757"/>
          </a:xfrm>
        </p:spPr>
        <p:txBody>
          <a:bodyPr>
            <a:normAutofit fontScale="90000"/>
          </a:bodyPr>
          <a:lstStyle/>
          <a:p>
            <a:pPr algn="ctr"/>
            <a:r>
              <a:rPr lang="en-GB" b="1" dirty="0"/>
              <a:t>HRH Queen Elizabeth 2</a:t>
            </a:r>
            <a:r>
              <a:rPr lang="en-GB" b="1" baseline="30000" dirty="0"/>
              <a:t>nd</a:t>
            </a:r>
            <a:br>
              <a:rPr lang="en-GB" b="1" dirty="0"/>
            </a:br>
            <a:r>
              <a:rPr lang="en-GB" b="1" dirty="0"/>
              <a:t>21 April 1926 to 8</a:t>
            </a:r>
            <a:r>
              <a:rPr lang="en-GB" b="1" baseline="30000" dirty="0"/>
              <a:t>th</a:t>
            </a:r>
            <a:r>
              <a:rPr lang="en-GB" b="1" dirty="0"/>
              <a:t> September 2022</a:t>
            </a:r>
          </a:p>
        </p:txBody>
      </p:sp>
      <p:pic>
        <p:nvPicPr>
          <p:cNvPr id="1026" name="Picture 2" descr="Queen Elizabeth Releases a New Portrait in Honor of Her ...">
            <a:extLst>
              <a:ext uri="{FF2B5EF4-FFF2-40B4-BE49-F238E27FC236}">
                <a16:creationId xmlns:a16="http://schemas.microsoft.com/office/drawing/2014/main" id="{5CFDE3B9-1E60-3607-4AD8-998EDDCBBF76}"/>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1749587"/>
            <a:ext cx="2681816" cy="40227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Queen Elizabeth II - Age, Coronation, Family - HISTORY">
            <a:extLst>
              <a:ext uri="{FF2B5EF4-FFF2-40B4-BE49-F238E27FC236}">
                <a16:creationId xmlns:a16="http://schemas.microsoft.com/office/drawing/2014/main" id="{4E17FCF3-673A-E1B3-26C0-E3894BADE1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937" y="1777704"/>
            <a:ext cx="2650887" cy="398238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Royal Family on Instagram: “Her Majesty Queen Elizabeth II . by John  Evans, 1977 . . 1977 was a special yea… | Queen elizabeth, Queen elizabeth  ii, Elizabeth ii">
            <a:extLst>
              <a:ext uri="{FF2B5EF4-FFF2-40B4-BE49-F238E27FC236}">
                <a16:creationId xmlns:a16="http://schemas.microsoft.com/office/drawing/2014/main" id="{BBBB148C-8056-E29F-9CE3-32F7F84E34F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31840" y="1749587"/>
            <a:ext cx="3024338" cy="4022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7539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CEF5BD-90EB-455D-9DBB-FF303F1DD012}"/>
              </a:ext>
            </a:extLst>
          </p:cNvPr>
          <p:cNvSpPr txBox="1"/>
          <p:nvPr/>
        </p:nvSpPr>
        <p:spPr>
          <a:xfrm>
            <a:off x="107505" y="289679"/>
            <a:ext cx="9036496" cy="6186309"/>
          </a:xfrm>
          <a:prstGeom prst="rect">
            <a:avLst/>
          </a:prstGeom>
          <a:noFill/>
        </p:spPr>
        <p:txBody>
          <a:bodyPr wrap="square">
            <a:spAutoFit/>
          </a:bodyPr>
          <a:lstStyle/>
          <a:p>
            <a:r>
              <a:rPr lang="en-GB" sz="3200" dirty="0">
                <a:latin typeface="Gill Sans MT" panose="020B0502020104020203" pitchFamily="34" charset="0"/>
                <a:ea typeface="Calibri" panose="020F0502020204030204" pitchFamily="34" charset="0"/>
                <a:cs typeface="Times New Roman" panose="02020603050405020304" pitchFamily="18" charset="0"/>
              </a:rPr>
              <a:t>Dear God</a:t>
            </a:r>
          </a:p>
          <a:p>
            <a:endParaRPr lang="en-GB" sz="3200" dirty="0">
              <a:latin typeface="Gill Sans MT" panose="020B0502020104020203" pitchFamily="34" charset="0"/>
              <a:ea typeface="Calibri" panose="020F0502020204030204" pitchFamily="34" charset="0"/>
              <a:cs typeface="Times New Roman" panose="02020603050405020304" pitchFamily="18" charset="0"/>
            </a:endParaRPr>
          </a:p>
          <a:p>
            <a:r>
              <a:rPr lang="en-GB" sz="3000" dirty="0">
                <a:latin typeface="Gill Sans MT" panose="020B0502020104020203" pitchFamily="34" charset="0"/>
                <a:ea typeface="Calibri" panose="020F0502020204030204" pitchFamily="34" charset="0"/>
                <a:cs typeface="Times New Roman" panose="02020603050405020304" pitchFamily="18" charset="0"/>
              </a:rPr>
              <a:t>We gather here today to remember Her Majesty the Queen.</a:t>
            </a:r>
          </a:p>
          <a:p>
            <a:r>
              <a:rPr lang="en-GB" sz="3000" dirty="0">
                <a:latin typeface="Gill Sans MT" panose="020B0502020104020203" pitchFamily="34" charset="0"/>
                <a:ea typeface="Calibri" panose="020F0502020204030204" pitchFamily="34" charset="0"/>
                <a:cs typeface="Times New Roman" panose="02020603050405020304" pitchFamily="18" charset="0"/>
              </a:rPr>
              <a:t>We give thanks for her long life, and for all the ways she loved and served those in her care.</a:t>
            </a:r>
          </a:p>
          <a:p>
            <a:r>
              <a:rPr lang="en-GB" sz="3000" dirty="0">
                <a:latin typeface="Gill Sans MT" panose="020B0502020104020203" pitchFamily="34" charset="0"/>
                <a:ea typeface="Calibri" panose="020F0502020204030204" pitchFamily="34" charset="0"/>
                <a:cs typeface="Times New Roman" panose="02020603050405020304" pitchFamily="18" charset="0"/>
              </a:rPr>
              <a:t>We bring you our sadness for what we have lost;</a:t>
            </a:r>
          </a:p>
          <a:p>
            <a:r>
              <a:rPr lang="en-GB" sz="3000" dirty="0">
                <a:latin typeface="Gill Sans MT" panose="020B0502020104020203" pitchFamily="34" charset="0"/>
                <a:ea typeface="Calibri" panose="020F0502020204030204" pitchFamily="34" charset="0"/>
                <a:cs typeface="Times New Roman" panose="02020603050405020304" pitchFamily="18" charset="0"/>
              </a:rPr>
              <a:t>Our gratitude for what we remember and cherish;</a:t>
            </a:r>
          </a:p>
          <a:p>
            <a:r>
              <a:rPr lang="en-GB" sz="3000" dirty="0">
                <a:latin typeface="Gill Sans MT" panose="020B0502020104020203" pitchFamily="34" charset="0"/>
                <a:ea typeface="Calibri" panose="020F0502020204030204" pitchFamily="34" charset="0"/>
                <a:cs typeface="Times New Roman" panose="02020603050405020304" pitchFamily="18" charset="0"/>
              </a:rPr>
              <a:t>And our wondering about what is to yet to come.</a:t>
            </a:r>
          </a:p>
          <a:p>
            <a:r>
              <a:rPr lang="en-GB" sz="3000" dirty="0">
                <a:latin typeface="Gill Sans MT" panose="020B0502020104020203" pitchFamily="34" charset="0"/>
                <a:ea typeface="Calibri" panose="020F0502020204030204" pitchFamily="34" charset="0"/>
                <a:cs typeface="Times New Roman" panose="02020603050405020304" pitchFamily="18" charset="0"/>
              </a:rPr>
              <a:t>Thank you for the comfort, peace and hope you bring us.</a:t>
            </a:r>
          </a:p>
          <a:p>
            <a:endParaRPr lang="en-GB" sz="3000" dirty="0">
              <a:latin typeface="Gill Sans MT" panose="020B0502020104020203" pitchFamily="34" charset="0"/>
              <a:ea typeface="Calibri" panose="020F0502020204030204" pitchFamily="34" charset="0"/>
              <a:cs typeface="Times New Roman" panose="02020603050405020304" pitchFamily="18" charset="0"/>
            </a:endParaRPr>
          </a:p>
          <a:p>
            <a:endParaRPr lang="en-GB" sz="3000" dirty="0">
              <a:latin typeface="Gill Sans MT" panose="020B0502020104020203" pitchFamily="34" charset="0"/>
              <a:ea typeface="Calibri" panose="020F0502020204030204" pitchFamily="34" charset="0"/>
              <a:cs typeface="Times New Roman" panose="02020603050405020304" pitchFamily="18" charset="0"/>
            </a:endParaRPr>
          </a:p>
          <a:p>
            <a:r>
              <a:rPr lang="en-GB" sz="3200" dirty="0">
                <a:latin typeface="Gill Sans MT" panose="020B0502020104020203" pitchFamily="34" charset="0"/>
                <a:ea typeface="Calibri" panose="020F0502020204030204" pitchFamily="34" charset="0"/>
                <a:cs typeface="Times New Roman" panose="02020603050405020304" pitchFamily="18" charset="0"/>
              </a:rPr>
              <a:t>Amen</a:t>
            </a:r>
          </a:p>
        </p:txBody>
      </p:sp>
    </p:spTree>
    <p:extLst>
      <p:ext uri="{BB962C8B-B14F-4D97-AF65-F5344CB8AC3E}">
        <p14:creationId xmlns:p14="http://schemas.microsoft.com/office/powerpoint/2010/main" val="149397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CEF5BD-90EB-455D-9DBB-FF303F1DD012}"/>
              </a:ext>
            </a:extLst>
          </p:cNvPr>
          <p:cNvSpPr txBox="1"/>
          <p:nvPr/>
        </p:nvSpPr>
        <p:spPr>
          <a:xfrm>
            <a:off x="107505" y="289679"/>
            <a:ext cx="9036496" cy="6414705"/>
          </a:xfrm>
          <a:prstGeom prst="rect">
            <a:avLst/>
          </a:prstGeom>
          <a:noFill/>
        </p:spPr>
        <p:txBody>
          <a:bodyPr wrap="square">
            <a:spAutoFit/>
          </a:bodyPr>
          <a:lstStyle/>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Excellence</a:t>
            </a:r>
            <a:r>
              <a:rPr lang="en-GB" sz="1800" dirty="0">
                <a:effectLst/>
                <a:latin typeface="Tahoma" panose="020B0604030504040204" pitchFamily="34" charset="0"/>
                <a:ea typeface="Calibri" panose="020F0502020204030204" pitchFamily="34" charset="0"/>
                <a:cs typeface="Times New Roman" panose="02020603050405020304" pitchFamily="18" charset="0"/>
              </a:rPr>
              <a:t> - particularly good work/effort, striving to do their best.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Politeness</a:t>
            </a:r>
            <a:r>
              <a:rPr lang="en-GB" sz="1800" dirty="0">
                <a:effectLst/>
                <a:latin typeface="Tahoma" panose="020B0604030504040204" pitchFamily="34" charset="0"/>
                <a:ea typeface="Calibri" panose="020F0502020204030204" pitchFamily="34" charset="0"/>
                <a:cs typeface="Times New Roman" panose="02020603050405020304" pitchFamily="18" charset="0"/>
              </a:rPr>
              <a:t> - displaying good manners, putting others first.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Co-operation</a:t>
            </a:r>
            <a:r>
              <a:rPr lang="en-GB" sz="1800" dirty="0">
                <a:effectLst/>
                <a:latin typeface="Tahoma" panose="020B0604030504040204" pitchFamily="34" charset="0"/>
                <a:ea typeface="Calibri" panose="020F0502020204030204" pitchFamily="34" charset="0"/>
                <a:cs typeface="Times New Roman" panose="02020603050405020304" pitchFamily="18" charset="0"/>
              </a:rPr>
              <a:t> – working with others, friendship, displaying a caring attitude towards others, kindness, happiness.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Determination</a:t>
            </a:r>
            <a:r>
              <a:rPr lang="en-GB" sz="1800" dirty="0">
                <a:effectLst/>
                <a:latin typeface="Tahoma" panose="020B0604030504040204" pitchFamily="34" charset="0"/>
                <a:ea typeface="Calibri" panose="020F0502020204030204" pitchFamily="34" charset="0"/>
                <a:cs typeface="Times New Roman" panose="02020603050405020304" pitchFamily="18" charset="0"/>
              </a:rPr>
              <a:t> - Staying on task, challenge, growth, patience, resilience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Courage</a:t>
            </a:r>
            <a:r>
              <a:rPr lang="en-GB" sz="1800" dirty="0">
                <a:effectLst/>
                <a:latin typeface="Tahoma" panose="020B0604030504040204" pitchFamily="34" charset="0"/>
                <a:ea typeface="Calibri" panose="020F0502020204030204" pitchFamily="34" charset="0"/>
                <a:cs typeface="Times New Roman" panose="02020603050405020304" pitchFamily="18" charset="0"/>
              </a:rPr>
              <a:t> – taking risks and going out of a comfort zone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Assertiveness</a:t>
            </a:r>
            <a:r>
              <a:rPr lang="en-GB" sz="1800" dirty="0">
                <a:effectLst/>
                <a:latin typeface="Tahoma" panose="020B0604030504040204" pitchFamily="34" charset="0"/>
                <a:ea typeface="Calibri" panose="020F0502020204030204" pitchFamily="34" charset="0"/>
                <a:cs typeface="Times New Roman" panose="02020603050405020304" pitchFamily="18" charset="0"/>
              </a:rPr>
              <a:t> – being able to communicate effectively, knowing when and how to communicate in certain ways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Responsibility</a:t>
            </a:r>
            <a:r>
              <a:rPr lang="en-GB" sz="1800" dirty="0">
                <a:effectLst/>
                <a:latin typeface="Tahoma" panose="020B0604030504040204" pitchFamily="34" charset="0"/>
                <a:ea typeface="Calibri" panose="020F0502020204030204" pitchFamily="34" charset="0"/>
                <a:cs typeface="Times New Roman" panose="02020603050405020304" pitchFamily="18" charset="0"/>
              </a:rPr>
              <a:t> – taking ownership, moral, family, community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Honesty</a:t>
            </a:r>
            <a:r>
              <a:rPr lang="en-GB" sz="1800" dirty="0">
                <a:effectLst/>
                <a:latin typeface="Tahoma" panose="020B0604030504040204" pitchFamily="34" charset="0"/>
                <a:ea typeface="Calibri" panose="020F0502020204030204" pitchFamily="34" charset="0"/>
                <a:cs typeface="Times New Roman" panose="02020603050405020304" pitchFamily="18" charset="0"/>
              </a:rPr>
              <a:t> – Fairness, saying sorry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Respect</a:t>
            </a:r>
            <a:r>
              <a:rPr lang="en-GB" sz="1800" dirty="0">
                <a:effectLst/>
                <a:latin typeface="Tahoma" panose="020B0604030504040204" pitchFamily="34" charset="0"/>
                <a:ea typeface="Calibri" panose="020F0502020204030204" pitchFamily="34" charset="0"/>
                <a:cs typeface="Times New Roman" panose="02020603050405020304" pitchFamily="18" charset="0"/>
              </a:rPr>
              <a:t> – Diversity, listening, understanding, tolerance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3200" dirty="0">
              <a:latin typeface="Gill Sans MT" panose="020B0502020104020203" pitchFamily="34" charset="0"/>
              <a:ea typeface="Calibri" panose="020F0502020204030204" pitchFamily="34" charset="0"/>
              <a:cs typeface="Times New Roman" panose="02020603050405020304" pitchFamily="18" charset="0"/>
            </a:endParaRPr>
          </a:p>
          <a:p>
            <a:endParaRPr lang="en-GB" sz="3200" dirty="0">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423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FE830-F9A7-4E21-77CB-D9F83A4A70C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C1C5CAC-DD35-025D-6EBB-E9D86895C674}"/>
              </a:ext>
            </a:extLst>
          </p:cNvPr>
          <p:cNvSpPr>
            <a:spLocks noGrp="1"/>
          </p:cNvSpPr>
          <p:nvPr>
            <p:ph idx="1"/>
          </p:nvPr>
        </p:nvSpPr>
        <p:spPr>
          <a:xfrm>
            <a:off x="323528" y="286604"/>
            <a:ext cx="8424935" cy="6022716"/>
          </a:xfrm>
        </p:spPr>
        <p:txBody>
          <a:bodyPr>
            <a:normAutofit fontScale="92500" lnSpcReduction="10000"/>
          </a:bodyPr>
          <a:lstStyle/>
          <a:p>
            <a:pPr marL="0" lvl="0" indent="0">
              <a:lnSpc>
                <a:spcPct val="107000"/>
              </a:lnSpc>
              <a:buNone/>
            </a:pPr>
            <a:r>
              <a:rPr lang="en-GB" sz="1800" b="1" dirty="0">
                <a:effectLst/>
                <a:latin typeface="Tahoma" panose="020B0604030504040204" pitchFamily="34" charset="0"/>
                <a:ea typeface="Calibri" panose="020F0502020204030204" pitchFamily="34" charset="0"/>
                <a:cs typeface="Times New Roman" panose="02020603050405020304" pitchFamily="18" charset="0"/>
              </a:rPr>
              <a:t>Choose your school councillors on who will model and promote</a:t>
            </a:r>
          </a:p>
          <a:p>
            <a:pPr marL="342900" lvl="0" indent="-342900">
              <a:lnSpc>
                <a:spcPct val="107000"/>
              </a:lnSpc>
              <a:buFont typeface="Symbol" panose="05050102010706020507" pitchFamily="18" charset="2"/>
              <a:buChar char=""/>
            </a:pPr>
            <a:endParaRPr lang="en-GB" sz="1800" b="1" dirty="0">
              <a:latin typeface="Tahoma" panose="020B060403050404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Excellence</a:t>
            </a:r>
            <a:r>
              <a:rPr lang="en-GB" sz="1800" dirty="0">
                <a:effectLst/>
                <a:latin typeface="Tahoma" panose="020B0604030504040204" pitchFamily="34" charset="0"/>
                <a:ea typeface="Calibri" panose="020F0502020204030204" pitchFamily="34" charset="0"/>
                <a:cs typeface="Times New Roman" panose="02020603050405020304" pitchFamily="18" charset="0"/>
              </a:rPr>
              <a:t> - particularly good work/effort, striving to do their best.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Politeness</a:t>
            </a:r>
            <a:r>
              <a:rPr lang="en-GB" sz="1800" dirty="0">
                <a:effectLst/>
                <a:latin typeface="Tahoma" panose="020B0604030504040204" pitchFamily="34" charset="0"/>
                <a:ea typeface="Calibri" panose="020F0502020204030204" pitchFamily="34" charset="0"/>
                <a:cs typeface="Times New Roman" panose="02020603050405020304" pitchFamily="18" charset="0"/>
              </a:rPr>
              <a:t> - displaying good manners, putting others first.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Co-operation</a:t>
            </a:r>
            <a:r>
              <a:rPr lang="en-GB" sz="1800" dirty="0">
                <a:effectLst/>
                <a:latin typeface="Tahoma" panose="020B0604030504040204" pitchFamily="34" charset="0"/>
                <a:ea typeface="Calibri" panose="020F0502020204030204" pitchFamily="34" charset="0"/>
                <a:cs typeface="Times New Roman" panose="02020603050405020304" pitchFamily="18" charset="0"/>
              </a:rPr>
              <a:t> – working with others, friendship, displaying a caring attitude towards others, kindness, happiness.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Determination</a:t>
            </a:r>
            <a:r>
              <a:rPr lang="en-GB" sz="1800" dirty="0">
                <a:effectLst/>
                <a:latin typeface="Tahoma" panose="020B0604030504040204" pitchFamily="34" charset="0"/>
                <a:ea typeface="Calibri" panose="020F0502020204030204" pitchFamily="34" charset="0"/>
                <a:cs typeface="Times New Roman" panose="02020603050405020304" pitchFamily="18" charset="0"/>
              </a:rPr>
              <a:t> - Staying on task, challenge, growth, patience, resilience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Courage</a:t>
            </a:r>
            <a:r>
              <a:rPr lang="en-GB" sz="1800" dirty="0">
                <a:effectLst/>
                <a:latin typeface="Tahoma" panose="020B0604030504040204" pitchFamily="34" charset="0"/>
                <a:ea typeface="Calibri" panose="020F0502020204030204" pitchFamily="34" charset="0"/>
                <a:cs typeface="Times New Roman" panose="02020603050405020304" pitchFamily="18" charset="0"/>
              </a:rPr>
              <a:t> – taking risks and going out of a comfort zone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Assertiveness</a:t>
            </a:r>
            <a:r>
              <a:rPr lang="en-GB" sz="1800" dirty="0">
                <a:effectLst/>
                <a:latin typeface="Tahoma" panose="020B0604030504040204" pitchFamily="34" charset="0"/>
                <a:ea typeface="Calibri" panose="020F0502020204030204" pitchFamily="34" charset="0"/>
                <a:cs typeface="Times New Roman" panose="02020603050405020304" pitchFamily="18" charset="0"/>
              </a:rPr>
              <a:t> – being able to communicate effectively, knowing when and how to communicate in certain ways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Responsibility</a:t>
            </a:r>
            <a:r>
              <a:rPr lang="en-GB" sz="1800" dirty="0">
                <a:effectLst/>
                <a:latin typeface="Tahoma" panose="020B0604030504040204" pitchFamily="34" charset="0"/>
                <a:ea typeface="Calibri" panose="020F0502020204030204" pitchFamily="34" charset="0"/>
                <a:cs typeface="Times New Roman" panose="02020603050405020304" pitchFamily="18" charset="0"/>
              </a:rPr>
              <a:t> – taking ownership, moral, family, community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Honesty</a:t>
            </a:r>
            <a:r>
              <a:rPr lang="en-GB" sz="1800" dirty="0">
                <a:effectLst/>
                <a:latin typeface="Tahoma" panose="020B0604030504040204" pitchFamily="34" charset="0"/>
                <a:ea typeface="Calibri" panose="020F0502020204030204" pitchFamily="34" charset="0"/>
                <a:cs typeface="Times New Roman" panose="02020603050405020304" pitchFamily="18" charset="0"/>
              </a:rPr>
              <a:t> – Fairness, saying sorry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Tahoma" panose="020B0604030504040204" pitchFamily="34" charset="0"/>
                <a:ea typeface="Calibri" panose="020F0502020204030204" pitchFamily="34" charset="0"/>
                <a:cs typeface="Times New Roman" panose="02020603050405020304" pitchFamily="18" charset="0"/>
              </a:rPr>
              <a:t>Respect</a:t>
            </a:r>
            <a:r>
              <a:rPr lang="en-GB" sz="1800" dirty="0">
                <a:effectLst/>
                <a:latin typeface="Tahoma" panose="020B0604030504040204" pitchFamily="34" charset="0"/>
                <a:ea typeface="Calibri" panose="020F0502020204030204" pitchFamily="34" charset="0"/>
                <a:cs typeface="Times New Roman" panose="02020603050405020304" pitchFamily="18" charset="0"/>
              </a:rPr>
              <a:t> – Diversity, listening, understanding, tolerance </a:t>
            </a:r>
          </a:p>
          <a:p>
            <a:pPr marL="0" lvl="0" indent="0">
              <a:lnSpc>
                <a:spcPct val="107000"/>
              </a:lnSpc>
              <a:spcAft>
                <a:spcPts val="800"/>
              </a:spcAft>
              <a:buNone/>
            </a:pPr>
            <a:r>
              <a:rPr lang="en-GB" sz="1800" dirty="0">
                <a:latin typeface="Tahoma" panose="020B0604030504040204" pitchFamily="34" charset="0"/>
                <a:ea typeface="Calibri" panose="020F0502020204030204" pitchFamily="34" charset="0"/>
                <a:cs typeface="Times New Roman" panose="02020603050405020304" pitchFamily="18" charset="0"/>
              </a:rPr>
              <a:t>Councillors make real decisions – Millie the Dog, Beach Day, Chickens</a:t>
            </a:r>
          </a:p>
          <a:p>
            <a:pPr marL="0" lv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9863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AB34C-A7F7-40D3-B01C-6655C5298375}"/>
              </a:ext>
            </a:extLst>
          </p:cNvPr>
          <p:cNvSpPr>
            <a:spLocks noGrp="1"/>
          </p:cNvSpPr>
          <p:nvPr>
            <p:ph type="title"/>
          </p:nvPr>
        </p:nvSpPr>
        <p:spPr/>
        <p:txBody>
          <a:bodyPr/>
          <a:lstStyle/>
          <a:p>
            <a:r>
              <a:rPr lang="en-GB" dirty="0"/>
              <a:t>HT Award	</a:t>
            </a:r>
          </a:p>
        </p:txBody>
      </p:sp>
      <p:sp>
        <p:nvSpPr>
          <p:cNvPr id="3" name="Content Placeholder 2">
            <a:extLst>
              <a:ext uri="{FF2B5EF4-FFF2-40B4-BE49-F238E27FC236}">
                <a16:creationId xmlns:a16="http://schemas.microsoft.com/office/drawing/2014/main" id="{123F33D4-2D6F-4C42-9E32-69910C58D883}"/>
              </a:ext>
            </a:extLst>
          </p:cNvPr>
          <p:cNvSpPr>
            <a:spLocks noGrp="1"/>
          </p:cNvSpPr>
          <p:nvPr>
            <p:ph idx="1"/>
          </p:nvPr>
        </p:nvSpPr>
        <p:spPr/>
        <p:txBody>
          <a:bodyPr/>
          <a:lstStyle/>
          <a:p>
            <a:r>
              <a:rPr lang="en-GB" dirty="0"/>
              <a:t>Marcus - Excellence</a:t>
            </a:r>
          </a:p>
        </p:txBody>
      </p:sp>
    </p:spTree>
    <p:extLst>
      <p:ext uri="{BB962C8B-B14F-4D97-AF65-F5344CB8AC3E}">
        <p14:creationId xmlns:p14="http://schemas.microsoft.com/office/powerpoint/2010/main" val="1970670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8CCC8-256E-4A16-1C81-3F89EFAA499F}"/>
              </a:ext>
            </a:extLst>
          </p:cNvPr>
          <p:cNvSpPr>
            <a:spLocks noGrp="1"/>
          </p:cNvSpPr>
          <p:nvPr>
            <p:ph type="title"/>
          </p:nvPr>
        </p:nvSpPr>
        <p:spPr>
          <a:xfrm>
            <a:off x="822960" y="286604"/>
            <a:ext cx="7543800" cy="1414203"/>
          </a:xfrm>
        </p:spPr>
        <p:txBody>
          <a:bodyPr>
            <a:normAutofit/>
          </a:bodyPr>
          <a:lstStyle/>
          <a:p>
            <a:r>
              <a:rPr lang="en-GB" dirty="0"/>
              <a:t>PENDEEN CAN!</a:t>
            </a:r>
            <a:br>
              <a:rPr lang="en-GB" dirty="0"/>
            </a:br>
            <a:r>
              <a:rPr lang="en-GB" sz="1800" dirty="0">
                <a:effectLst/>
                <a:latin typeface="Tahoma" panose="020B0604030504040204" pitchFamily="34" charset="0"/>
                <a:ea typeface="Calibri" panose="020F0502020204030204" pitchFamily="34" charset="0"/>
              </a:rPr>
              <a:t>we CAN be </a:t>
            </a:r>
            <a:r>
              <a:rPr lang="en-GB" sz="1800" b="1" dirty="0">
                <a:effectLst/>
                <a:latin typeface="Tahoma" panose="020B0604030504040204" pitchFamily="34" charset="0"/>
                <a:ea typeface="Calibri" panose="020F0502020204030204" pitchFamily="34" charset="0"/>
              </a:rPr>
              <a:t>Caring</a:t>
            </a:r>
            <a:r>
              <a:rPr lang="en-GB" sz="1800" dirty="0">
                <a:effectLst/>
                <a:latin typeface="Tahoma" panose="020B0604030504040204" pitchFamily="34" charset="0"/>
                <a:ea typeface="Calibri" panose="020F0502020204030204" pitchFamily="34" charset="0"/>
              </a:rPr>
              <a:t> towards ourselves and others. We CAN </a:t>
            </a:r>
            <a:r>
              <a:rPr lang="en-GB" sz="1800" b="1" dirty="0">
                <a:effectLst/>
                <a:latin typeface="Tahoma" panose="020B0604030504040204" pitchFamily="34" charset="0"/>
                <a:ea typeface="Calibri" panose="020F0502020204030204" pitchFamily="34" charset="0"/>
              </a:rPr>
              <a:t>Aspire</a:t>
            </a:r>
            <a:r>
              <a:rPr lang="en-GB" sz="1800" dirty="0">
                <a:effectLst/>
                <a:latin typeface="Tahoma" panose="020B0604030504040204" pitchFamily="34" charset="0"/>
                <a:ea typeface="Calibri" panose="020F0502020204030204" pitchFamily="34" charset="0"/>
              </a:rPr>
              <a:t> to be the best that we can be. We CAN </a:t>
            </a:r>
            <a:r>
              <a:rPr lang="en-GB" sz="1800" b="1" dirty="0">
                <a:effectLst/>
                <a:latin typeface="Tahoma" panose="020B0604030504040204" pitchFamily="34" charset="0"/>
                <a:ea typeface="Calibri" panose="020F0502020204030204" pitchFamily="34" charset="0"/>
              </a:rPr>
              <a:t>Nurture</a:t>
            </a:r>
            <a:r>
              <a:rPr lang="en-GB" sz="1800" dirty="0">
                <a:effectLst/>
                <a:latin typeface="Tahoma" panose="020B0604030504040204" pitchFamily="34" charset="0"/>
                <a:ea typeface="Calibri" panose="020F0502020204030204" pitchFamily="34" charset="0"/>
              </a:rPr>
              <a:t> ourselves and others to achieve our highest potential and look after ourselves and others.</a:t>
            </a:r>
            <a:endParaRPr lang="en-GB" dirty="0"/>
          </a:p>
        </p:txBody>
      </p:sp>
      <p:sp>
        <p:nvSpPr>
          <p:cNvPr id="3" name="Content Placeholder 2">
            <a:extLst>
              <a:ext uri="{FF2B5EF4-FFF2-40B4-BE49-F238E27FC236}">
                <a16:creationId xmlns:a16="http://schemas.microsoft.com/office/drawing/2014/main" id="{E62B7878-3FEC-EFCA-8B2C-6DCF6F4A9E82}"/>
              </a:ext>
            </a:extLst>
          </p:cNvPr>
          <p:cNvSpPr>
            <a:spLocks noGrp="1"/>
          </p:cNvSpPr>
          <p:nvPr>
            <p:ph idx="1"/>
          </p:nvPr>
        </p:nvSpPr>
        <p:spPr>
          <a:xfrm>
            <a:off x="662770" y="1845733"/>
            <a:ext cx="7543801" cy="4023360"/>
          </a:xfrm>
        </p:spPr>
        <p:txBody>
          <a:bodyPr/>
          <a:lstStyle/>
          <a:p>
            <a:r>
              <a:rPr lang="en-GB" dirty="0"/>
              <a:t>PENDEEN CAN!</a:t>
            </a:r>
          </a:p>
          <a:p>
            <a:r>
              <a:rPr lang="en-GB" sz="3200" dirty="0"/>
              <a:t>PENDEEN CAN!</a:t>
            </a:r>
          </a:p>
          <a:p>
            <a:r>
              <a:rPr lang="en-GB" sz="4000" dirty="0"/>
              <a:t>PENDEEN CAN!</a:t>
            </a:r>
          </a:p>
          <a:p>
            <a:r>
              <a:rPr lang="en-GB" sz="5400" dirty="0"/>
              <a:t>PENDEEN CAN!</a:t>
            </a:r>
          </a:p>
          <a:p>
            <a:r>
              <a:rPr lang="en-GB" sz="7200" dirty="0"/>
              <a:t>PENDEEN CAN!</a:t>
            </a:r>
          </a:p>
          <a:p>
            <a:endParaRPr lang="en-GB" sz="3200" dirty="0"/>
          </a:p>
        </p:txBody>
      </p:sp>
      <p:pic>
        <p:nvPicPr>
          <p:cNvPr id="2050" name="Picture 2" descr="Yellow 5-pointed star, Twinkle, Twinkle, Little Star, Star Smile s, child,  class png | PNGEgg">
            <a:extLst>
              <a:ext uri="{FF2B5EF4-FFF2-40B4-BE49-F238E27FC236}">
                <a16:creationId xmlns:a16="http://schemas.microsoft.com/office/drawing/2014/main" id="{F3DB98E5-54E0-33A6-A036-2ED48F65CF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1988840"/>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482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heel(1)">
                                      <p:cBhvr>
                                        <p:cTn id="28"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0033">
            <a:alpha val="65000"/>
          </a:srgbClr>
        </a:solid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1042988" y="0"/>
            <a:ext cx="7024687" cy="549275"/>
          </a:xfrm>
        </p:spPr>
        <p:txBody>
          <a:bodyPr>
            <a:normAutofit fontScale="90000"/>
          </a:bodyPr>
          <a:lstStyle/>
          <a:p>
            <a:pPr eaLnBrk="1" hangingPunct="1"/>
            <a:r>
              <a:rPr lang="en-GB" b="1">
                <a:cs typeface="Trebuchet MS" pitchFamily="34" charset="0"/>
              </a:rPr>
              <a:t>The Lord’s Prayer</a:t>
            </a:r>
          </a:p>
        </p:txBody>
      </p:sp>
      <p:sp>
        <p:nvSpPr>
          <p:cNvPr id="3" name="Content Placeholder 2"/>
          <p:cNvSpPr>
            <a:spLocks noGrp="1"/>
          </p:cNvSpPr>
          <p:nvPr>
            <p:ph idx="1"/>
          </p:nvPr>
        </p:nvSpPr>
        <p:spPr>
          <a:xfrm>
            <a:off x="107950" y="476672"/>
            <a:ext cx="8928100" cy="6265441"/>
          </a:xfrm>
        </p:spPr>
        <p:txBody>
          <a:bodyPr rtlCol="0">
            <a:normAutofit fontScale="25000" lnSpcReduction="20000"/>
          </a:bodyPr>
          <a:lstStyle/>
          <a:p>
            <a:pPr marL="69850" indent="0" eaLnBrk="1" fontAlgn="auto" hangingPunct="1">
              <a:buFont typeface="Wingdings 2" charset="2"/>
              <a:buNone/>
              <a:defRPr/>
            </a:pPr>
            <a:r>
              <a:rPr lang="en-GB" sz="6800" b="1" dirty="0">
                <a:latin typeface="Tahoma" pitchFamily="34" charset="0"/>
                <a:ea typeface="Tahoma" pitchFamily="34" charset="0"/>
                <a:cs typeface="Tahoma" pitchFamily="34" charset="0"/>
              </a:rPr>
              <a:t>Our Father, which art in heaven,</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Hallowed be thy Name.</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Thy Kingdom come. </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Thy will be done on earth, as it is in heaven.</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Give us this day our daily bread.</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And forgive us our trespasses,</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As we forgive them that trespass against us. </a:t>
            </a:r>
          </a:p>
          <a:p>
            <a:pPr marL="69850" indent="0" eaLnBrk="1" fontAlgn="auto" hangingPunct="1">
              <a:buFont typeface="Wingdings 2" charset="2"/>
              <a:buNone/>
              <a:defRPr/>
            </a:pPr>
            <a:r>
              <a:rPr lang="en-GB" sz="6800" b="1" dirty="0">
                <a:latin typeface="Tahoma" pitchFamily="34" charset="0"/>
                <a:ea typeface="Tahoma" pitchFamily="34" charset="0"/>
                <a:cs typeface="Tahoma" pitchFamily="34" charset="0"/>
              </a:rPr>
              <a:t>And lead us not into temptation, but deliver us from evil. </a:t>
            </a:r>
          </a:p>
          <a:p>
            <a:pPr marL="69850" indent="0" eaLnBrk="1" fontAlgn="auto" hangingPunct="1">
              <a:buFont typeface="Wingdings 2" charset="2"/>
              <a:buNone/>
              <a:defRPr/>
            </a:pPr>
            <a:br>
              <a:rPr lang="en-GB" sz="6800" b="1" dirty="0">
                <a:latin typeface="Tahoma" pitchFamily="34" charset="0"/>
                <a:ea typeface="Tahoma" pitchFamily="34" charset="0"/>
                <a:cs typeface="Tahoma" pitchFamily="34" charset="0"/>
              </a:rPr>
            </a:br>
            <a:r>
              <a:rPr lang="en-GB" sz="6800" b="1" dirty="0">
                <a:latin typeface="Tahoma" pitchFamily="34" charset="0"/>
                <a:ea typeface="Tahoma" pitchFamily="34" charset="0"/>
                <a:cs typeface="Tahoma" pitchFamily="34" charset="0"/>
              </a:rPr>
              <a:t>For </a:t>
            </a:r>
            <a:r>
              <a:rPr lang="en-GB" sz="6800" b="1" dirty="0" err="1">
                <a:latin typeface="Tahoma" pitchFamily="34" charset="0"/>
                <a:ea typeface="Tahoma" pitchFamily="34" charset="0"/>
                <a:cs typeface="Tahoma" pitchFamily="34" charset="0"/>
              </a:rPr>
              <a:t>thine</a:t>
            </a:r>
            <a:r>
              <a:rPr lang="en-GB" sz="6800" b="1" dirty="0">
                <a:latin typeface="Tahoma" pitchFamily="34" charset="0"/>
                <a:ea typeface="Tahoma" pitchFamily="34" charset="0"/>
                <a:cs typeface="Tahoma" pitchFamily="34" charset="0"/>
              </a:rPr>
              <a:t> is the kingdom,</a:t>
            </a:r>
          </a:p>
          <a:p>
            <a:pPr marL="69850" indent="0" eaLnBrk="1" fontAlgn="auto" hangingPunct="1">
              <a:buFont typeface="Wingdings 2" charset="2"/>
              <a:buNone/>
              <a:defRPr/>
            </a:pPr>
            <a:endParaRPr lang="en-GB" sz="6800" b="1" dirty="0">
              <a:latin typeface="Tahoma" pitchFamily="34" charset="0"/>
              <a:ea typeface="Tahoma" pitchFamily="34" charset="0"/>
              <a:cs typeface="Tahoma" pitchFamily="34" charset="0"/>
            </a:endParaRPr>
          </a:p>
          <a:p>
            <a:pPr marL="69850" indent="0" eaLnBrk="1" fontAlgn="auto" hangingPunct="1">
              <a:buFont typeface="Wingdings 2" charset="2"/>
              <a:buNone/>
              <a:defRPr/>
            </a:pPr>
            <a:r>
              <a:rPr lang="en-GB" sz="6800" b="1" dirty="0">
                <a:latin typeface="Tahoma" pitchFamily="34" charset="0"/>
                <a:ea typeface="Tahoma" pitchFamily="34" charset="0"/>
                <a:cs typeface="Tahoma" pitchFamily="34" charset="0"/>
              </a:rPr>
              <a:t>The power, and the glory,</a:t>
            </a:r>
          </a:p>
          <a:p>
            <a:pPr marL="69850" indent="0" eaLnBrk="1" fontAlgn="auto" hangingPunct="1">
              <a:buFont typeface="Wingdings 2" charset="2"/>
              <a:buNone/>
              <a:defRPr/>
            </a:pPr>
            <a:endParaRPr lang="en-GB" sz="6800" b="1" dirty="0">
              <a:latin typeface="Tahoma" pitchFamily="34" charset="0"/>
              <a:ea typeface="Tahoma" pitchFamily="34" charset="0"/>
              <a:cs typeface="Tahoma" pitchFamily="34" charset="0"/>
            </a:endParaRPr>
          </a:p>
          <a:p>
            <a:pPr marL="69850" indent="0" eaLnBrk="1" fontAlgn="auto" hangingPunct="1">
              <a:buFont typeface="Wingdings 2" charset="2"/>
              <a:buNone/>
              <a:defRPr/>
            </a:pPr>
            <a:r>
              <a:rPr lang="en-GB" sz="6800" b="1" dirty="0">
                <a:latin typeface="Tahoma" pitchFamily="34" charset="0"/>
                <a:ea typeface="Tahoma" pitchFamily="34" charset="0"/>
                <a:cs typeface="Tahoma" pitchFamily="34" charset="0"/>
              </a:rPr>
              <a:t>For ever and ever. Amen.</a:t>
            </a:r>
          </a:p>
          <a:p>
            <a:pPr marL="0" indent="0" eaLnBrk="1" fontAlgn="auto" hangingPunct="1">
              <a:spcAft>
                <a:spcPts val="0"/>
              </a:spcAft>
              <a:buFont typeface="Wingdings 2" pitchFamily="18" charset="2"/>
              <a:buNone/>
              <a:defRPr/>
            </a:pPr>
            <a:endParaRPr lang="en-GB" sz="2800" b="1" dirty="0"/>
          </a:p>
        </p:txBody>
      </p:sp>
    </p:spTree>
    <p:extLst>
      <p:ext uri="{BB962C8B-B14F-4D97-AF65-F5344CB8AC3E}">
        <p14:creationId xmlns:p14="http://schemas.microsoft.com/office/powerpoint/2010/main" val="2117095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12478</TotalTime>
  <Words>500</Words>
  <Application>Microsoft Office PowerPoint</Application>
  <PresentationFormat>On-screen Show (4:3)</PresentationFormat>
  <Paragraphs>65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Calibri</vt:lpstr>
      <vt:lpstr>Calibri Light</vt:lpstr>
      <vt:lpstr>Gill Sans MT</vt:lpstr>
      <vt:lpstr>Symbol</vt:lpstr>
      <vt:lpstr>Tahoma</vt:lpstr>
      <vt:lpstr>Wingdings 2</vt:lpstr>
      <vt:lpstr>Retrospect</vt:lpstr>
      <vt:lpstr>Pendeen Worship Assembly</vt:lpstr>
      <vt:lpstr>WELCOME</vt:lpstr>
      <vt:lpstr>HRH Queen Elizabeth 2nd 21 April 1926 to 8th September 2022</vt:lpstr>
      <vt:lpstr>PowerPoint Presentation</vt:lpstr>
      <vt:lpstr>PowerPoint Presentation</vt:lpstr>
      <vt:lpstr>PowerPoint Presentation</vt:lpstr>
      <vt:lpstr>HT Award </vt:lpstr>
      <vt:lpstr>PENDEEN CAN! we CAN be Caring towards ourselves and others. We CAN Aspire to be the best that we can be. We CAN Nurture ourselves and others to achieve our highest potential and look after ourselves and others.</vt:lpstr>
      <vt:lpstr>The Lord’s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Council Elections Years 3,4,5 and 6</dc:title>
  <dc:creator>chris wilson</dc:creator>
  <cp:lastModifiedBy>Chris Wilson</cp:lastModifiedBy>
  <cp:revision>62</cp:revision>
  <dcterms:created xsi:type="dcterms:W3CDTF">2012-09-07T09:13:15Z</dcterms:created>
  <dcterms:modified xsi:type="dcterms:W3CDTF">2022-09-27T15:41:13Z</dcterms:modified>
</cp:coreProperties>
</file>