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4" r:id="rId5"/>
  </p:sldMasterIdLst>
  <p:notesMasterIdLst>
    <p:notesMasterId r:id="rId52"/>
  </p:notesMasterIdLst>
  <p:sldIdLst>
    <p:sldId id="256" r:id="rId6"/>
    <p:sldId id="286" r:id="rId7"/>
    <p:sldId id="287" r:id="rId8"/>
    <p:sldId id="257" r:id="rId9"/>
    <p:sldId id="264" r:id="rId10"/>
    <p:sldId id="289" r:id="rId11"/>
    <p:sldId id="273" r:id="rId12"/>
    <p:sldId id="290" r:id="rId13"/>
    <p:sldId id="291" r:id="rId14"/>
    <p:sldId id="292" r:id="rId15"/>
    <p:sldId id="293" r:id="rId16"/>
    <p:sldId id="279" r:id="rId17"/>
    <p:sldId id="280" r:id="rId18"/>
    <p:sldId id="282" r:id="rId19"/>
    <p:sldId id="294" r:id="rId20"/>
    <p:sldId id="274" r:id="rId21"/>
    <p:sldId id="295" r:id="rId22"/>
    <p:sldId id="296" r:id="rId23"/>
    <p:sldId id="298" r:id="rId24"/>
    <p:sldId id="267" r:id="rId25"/>
    <p:sldId id="299" r:id="rId26"/>
    <p:sldId id="269" r:id="rId27"/>
    <p:sldId id="270" r:id="rId28"/>
    <p:sldId id="272" r:id="rId29"/>
    <p:sldId id="300" r:id="rId30"/>
    <p:sldId id="302" r:id="rId31"/>
    <p:sldId id="304" r:id="rId32"/>
    <p:sldId id="303" r:id="rId33"/>
    <p:sldId id="305" r:id="rId34"/>
    <p:sldId id="307" r:id="rId35"/>
    <p:sldId id="308" r:id="rId36"/>
    <p:sldId id="309" r:id="rId37"/>
    <p:sldId id="310" r:id="rId38"/>
    <p:sldId id="311" r:id="rId39"/>
    <p:sldId id="314" r:id="rId40"/>
    <p:sldId id="313" r:id="rId41"/>
    <p:sldId id="258" r:id="rId42"/>
    <p:sldId id="275" r:id="rId43"/>
    <p:sldId id="315" r:id="rId44"/>
    <p:sldId id="316" r:id="rId45"/>
    <p:sldId id="317" r:id="rId46"/>
    <p:sldId id="318" r:id="rId47"/>
    <p:sldId id="320" r:id="rId48"/>
    <p:sldId id="319" r:id="rId49"/>
    <p:sldId id="321" r:id="rId50"/>
    <p:sldId id="322" r:id="rId5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2F3"/>
    <a:srgbClr val="052569"/>
    <a:srgbClr val="111111"/>
    <a:srgbClr val="F4F2F5"/>
    <a:srgbClr val="0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870D08-1221-43FE-84A2-96B6248B9662}">
  <a:tblStyle styleId="{CA870D08-1221-43FE-84A2-96B6248B966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35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021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82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37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B218A31F-B0B6-44B5-954A-1ECBE86E5A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26882AA1-00C0-454D-B57C-84D323334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Click the slide to start the minute timer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2764E0CE-40A8-4024-80BC-F8F6BA7F5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CDAA98-0BF3-4380-99CE-80D4B2E69AF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06FA6E4C-2D1C-4FEF-82AA-9F1683036C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F6DA3C2-B59B-4D4A-8841-59C6D18EF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Click the slide to start the minute timer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A5E4417-24FE-4FBF-865B-B29E90B71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79DBF0-B762-4817-8238-7E43D4355C9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AF400599-F2A3-489A-8392-B4CC0151F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E57008C-CA6F-44A9-A32C-8C99A97021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Click the slide to start the minute timer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76FDFD2-EBF4-4504-B3F3-2D7352FCC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7BB6D1-8D5A-4754-8537-F95976A7506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75B749A-039D-4401-817A-AB21B70B9E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1C0A3949-A9C9-4240-9DF8-7919A005CA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Click on slide to start minute timer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94CD5EF-B187-4640-BB8F-6E2ADCF57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8F09-2767-4B2D-90CE-4E1FBB1CFA1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2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04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E39A0B-B84A-418E-8136-2A606519F44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8CD312B0-2390-4E01-83EA-06DDDE031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77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22317D-E9CB-4CF0-A0AC-710D08D5048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D4EE9F71-F07B-4296-AEF9-DB6F44AF0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18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CCFF92-4517-4EFB-A512-AF54B3AFAB2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E3EC9FD-434A-4D4A-8F00-58EB2A3B9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088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A9FC68C0-0D1D-4A05-ACAC-05A53CC9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55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658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29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87F12871-8863-4501-83B0-B60A87E4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54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5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6F6B84-D6B6-4EDE-A110-738F874126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10DE31-FD7A-4F7F-B916-6593A88221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3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38.png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24" Type="http://schemas.microsoft.com/office/2007/relationships/hdphoto" Target="../media/hdphoto12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microsoft.com/office/2007/relationships/hdphoto" Target="../media/hdphoto14.wdp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71.pn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hyperlink" Target="http://www.youtube.com/watch?v=_oK8CRa2rXY" TargetMode="External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D8CDE6-FCA0-474D-83D4-ACC9C46BA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574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8" name="Google Shape;88;p13"/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3127745" y="2896508"/>
            <a:ext cx="5369458" cy="178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buClr>
                <a:srgbClr val="0070C0"/>
              </a:buClr>
              <a:buSzPts val="9600"/>
            </a:pPr>
            <a:r>
              <a:rPr lang="en-GB" sz="48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1.4</a:t>
            </a:r>
            <a:br>
              <a:rPr lang="en-GB" sz="48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48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Introduction to Materials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3912775" y="4859982"/>
            <a:ext cx="3799398" cy="487960"/>
          </a:xfrm>
          <a:prstGeom prst="rect">
            <a:avLst/>
          </a:prstGeom>
          <a:solidFill>
            <a:srgbClr val="D8E2F3">
              <a:alpha val="70000"/>
            </a:srgb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GB" sz="1800" dirty="0">
                <a:solidFill>
                  <a:srgbClr val="052569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Chemistry – Everyday Materials </a:t>
            </a:r>
            <a:endParaRPr sz="1800" dirty="0">
              <a:solidFill>
                <a:srgbClr val="05256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E3112-131B-4542-983D-80D1C3599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0" y="5711483"/>
            <a:ext cx="1342014" cy="814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Plastic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Plastics </a:t>
            </a:r>
            <a:r>
              <a:rPr lang="en-GB" altLang="en-US"/>
              <a:t>are </a:t>
            </a:r>
            <a:r>
              <a:rPr lang="en-GB"/>
              <a:t>humanly-constructed</a:t>
            </a:r>
            <a:r>
              <a:rPr lang="en-GB" altLang="en-US"/>
              <a:t>, </a:t>
            </a:r>
            <a:r>
              <a:rPr lang="en-GB" altLang="en-US" dirty="0"/>
              <a:t>mostly from oil.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plastic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 is used as it can be made to be flexible, hard, rough or smooth. It is also very cheap to produce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balls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carrier bags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3" y="4392817"/>
            <a:ext cx="1461224" cy="1491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973">
            <a:off x="3367369" y="4282705"/>
            <a:ext cx="692721" cy="1711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5" b="67630"/>
          <a:stretch/>
        </p:blipFill>
        <p:spPr>
          <a:xfrm>
            <a:off x="4970985" y="4072451"/>
            <a:ext cx="1019541" cy="2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>
          <a:xfrm>
            <a:off x="7771548" y="618077"/>
            <a:ext cx="1374900" cy="5759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5" y="304826"/>
            <a:ext cx="1915523" cy="17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plastic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0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Metal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Metals are made from rocks. The rocks are dug up and taken to a factory where they are heated and </a:t>
            </a:r>
            <a:r>
              <a:rPr lang="en-GB" altLang="en-US"/>
              <a:t>processed into </a:t>
            </a:r>
            <a:r>
              <a:rPr lang="en-GB" altLang="en-US" dirty="0"/>
              <a:t>metal.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7913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metal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573911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 is used as it is strong, hard, smooth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jewellery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cutlery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426">
            <a:off x="1226373" y="4623168"/>
            <a:ext cx="960585" cy="1055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55">
            <a:off x="2265502" y="4664276"/>
            <a:ext cx="2011624" cy="107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08" y="4528865"/>
            <a:ext cx="2217895" cy="134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4"/>
          <a:stretch/>
        </p:blipFill>
        <p:spPr>
          <a:xfrm rot="5400000">
            <a:off x="5444065" y="2751199"/>
            <a:ext cx="6310476" cy="10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metal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2607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5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Glass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made from very fine sand. It is heated until it melts.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52364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glass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78362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used as it is strong, hard, smooth, easily washable </a:t>
            </a:r>
            <a:br>
              <a:rPr lang="en-GB" altLang="en-US" dirty="0"/>
            </a:br>
            <a:r>
              <a:rPr lang="en-GB" altLang="en-US" dirty="0"/>
              <a:t>and transparent.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light bulbs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glasses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8"/>
          <a:stretch/>
        </p:blipFill>
        <p:spPr>
          <a:xfrm rot="16200000">
            <a:off x="4645986" y="2318039"/>
            <a:ext cx="7805912" cy="119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80">
            <a:off x="949223" y="4542030"/>
            <a:ext cx="1996226" cy="110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24">
            <a:off x="3015138" y="4424526"/>
            <a:ext cx="909250" cy="1430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4" y="4794250"/>
            <a:ext cx="1965916" cy="7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glass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755651" y="1558042"/>
            <a:ext cx="7632700" cy="42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8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24;p17">
            <a:extLst>
              <a:ext uri="{FF2B5EF4-FFF2-40B4-BE49-F238E27FC236}">
                <a16:creationId xmlns:a16="http://schemas.microsoft.com/office/drawing/2014/main" id="{B016C1A0-8EB0-4FB5-9456-D0EBBE803D7C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19" y="387903"/>
            <a:ext cx="852720" cy="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5DD128BB-562B-48DB-B9B5-8FB5C0E38B97}"/>
              </a:ext>
            </a:extLst>
          </p:cNvPr>
          <p:cNvSpPr/>
          <p:nvPr/>
        </p:nvSpPr>
        <p:spPr>
          <a:xfrm>
            <a:off x="1383788" y="253477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Types of Materials</a:t>
            </a:r>
          </a:p>
        </p:txBody>
      </p:sp>
      <p:sp>
        <p:nvSpPr>
          <p:cNvPr id="16" name="Google Shape;116;p16">
            <a:extLst>
              <a:ext uri="{FF2B5EF4-FFF2-40B4-BE49-F238E27FC236}">
                <a16:creationId xmlns:a16="http://schemas.microsoft.com/office/drawing/2014/main" id="{23ADF2AC-2ED8-4B48-BAF6-4F5EA5AA8805}"/>
              </a:ext>
            </a:extLst>
          </p:cNvPr>
          <p:cNvSpPr/>
          <p:nvPr/>
        </p:nvSpPr>
        <p:spPr>
          <a:xfrm>
            <a:off x="217559" y="312667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75B1D-C89C-4FE4-8C4E-E8142F586E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" b="98466" l="1867" r="99200">
                        <a14:foregroundMark x1="28400" y1="17868" x2="15533" y2="5905"/>
                        <a14:foregroundMark x1="15533" y1="5905" x2="9133" y2="6058"/>
                        <a14:foregroundMark x1="9133" y1="6058" x2="6467" y2="12423"/>
                        <a14:foregroundMark x1="6467" y1="12423" x2="7000" y2="17025"/>
                        <a14:foregroundMark x1="1867" y1="16028" x2="1867" y2="11273"/>
                        <a14:foregroundMark x1="2733" y1="5521" x2="9533" y2="4525"/>
                        <a14:foregroundMark x1="9533" y1="4525" x2="12533" y2="4525"/>
                        <a14:foregroundMark x1="9667" y1="613" x2="8467" y2="383"/>
                        <a14:foregroundMark x1="95467" y1="89034" x2="86200" y2="93098"/>
                        <a14:foregroundMark x1="89933" y1="98083" x2="88000" y2="97623"/>
                        <a14:foregroundMark x1="99200" y1="93098" x2="98667" y2="92945"/>
                        <a14:foregroundMark x1="94933" y1="97623" x2="93133" y2="98466"/>
                        <a14:backgroundMark x1="12400" y1="0" x2="12400" y2="0"/>
                        <a14:backgroundMark x1="12400" y1="0" x2="12400" y2="613"/>
                        <a14:backgroundMark x1="11600" y1="230" x2="11600" y2="230"/>
                        <a14:backgroundMark x1="11600" y1="230" x2="12133" y2="230"/>
                        <a14:backgroundMark x1="10933" y1="77" x2="10933" y2="77"/>
                        <a14:backgroundMark x1="11467" y1="77" x2="11467" y2="7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0198" y="3888165"/>
            <a:ext cx="1198508" cy="1041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7D526-656F-4B9C-B865-F83A3C6EC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918" y="3888164"/>
            <a:ext cx="1317263" cy="1041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4A1CF-23E0-4B3B-99CC-0E7BF5841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6" b="90000" l="10000" r="90000">
                        <a14:foregroundMark x1="48000" y1="9412" x2="50353" y2="9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38633">
            <a:off x="6479441" y="3482160"/>
            <a:ext cx="2127585" cy="2127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EEB418-3DD2-4368-B3C0-0CEDF433C1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29" b="96250" l="10000" r="90000">
                        <a14:foregroundMark x1="36250" y1="22679" x2="42143" y2="54107"/>
                        <a14:foregroundMark x1="39107" y1="3929" x2="62321" y2="6250"/>
                        <a14:foregroundMark x1="35714" y1="88036" x2="61429" y2="88036"/>
                        <a14:foregroundMark x1="61429" y1="94821" x2="39107" y2="9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2281" y="5454769"/>
            <a:ext cx="1074341" cy="1074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7D76A-E0D7-4F78-90ED-8F011B5725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6646" l="4971" r="95322">
                        <a14:foregroundMark x1="51754" y1="5183" x2="21637" y2="5183"/>
                        <a14:foregroundMark x1="51754" y1="6402" x2="41813" y2="3659"/>
                        <a14:foregroundMark x1="91813" y1="31098" x2="95614" y2="36585"/>
                        <a14:foregroundMark x1="9064" y1="74390" x2="9064" y2="53354"/>
                        <a14:foregroundMark x1="10234" y1="41768" x2="7895" y2="28659"/>
                        <a14:foregroundMark x1="5263" y1="23476" x2="5263" y2="36585"/>
                        <a14:foregroundMark x1="21637" y1="90244" x2="36550" y2="92683"/>
                        <a14:foregroundMark x1="44152" y1="96646" x2="30409" y2="96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5153" y="5454770"/>
            <a:ext cx="1120197" cy="107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444A4-E02C-473D-8DCC-B472816EFE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5625" r="92625">
                        <a14:foregroundMark x1="5625" y1="57750" x2="5625" y2="57750"/>
                        <a14:foregroundMark x1="92625" y1="50250" x2="92625" y2="50250"/>
                        <a14:backgroundMark x1="45875" y1="37250" x2="45875" y2="37250"/>
                        <a14:backgroundMark x1="64625" y1="29750" x2="64625" y2="29750"/>
                        <a14:backgroundMark x1="63625" y1="30625" x2="63625" y2="30625"/>
                        <a14:backgroundMark x1="81500" y1="38125" x2="81500" y2="38125"/>
                        <a14:backgroundMark x1="79625" y1="73625" x2="79625" y2="73625"/>
                        <a14:backgroundMark x1="68375" y1="77375" x2="68375" y2="77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1758" y="5183096"/>
            <a:ext cx="1503900" cy="1503900"/>
          </a:xfrm>
          <a:prstGeom prst="rect">
            <a:avLst/>
          </a:prstGeom>
        </p:spPr>
      </p:pic>
      <p:sp>
        <p:nvSpPr>
          <p:cNvPr id="11" name="Google Shape;138;p18">
            <a:extLst>
              <a:ext uri="{FF2B5EF4-FFF2-40B4-BE49-F238E27FC236}">
                <a16:creationId xmlns:a16="http://schemas.microsoft.com/office/drawing/2014/main" id="{BDFE2DEA-C844-4AF3-BF73-17EDD026BEAF}"/>
              </a:ext>
            </a:extLst>
          </p:cNvPr>
          <p:cNvSpPr txBox="1"/>
          <p:nvPr/>
        </p:nvSpPr>
        <p:spPr>
          <a:xfrm>
            <a:off x="455221" y="1669242"/>
            <a:ext cx="816827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250" dirty="0">
                <a:solidFill>
                  <a:srgbClr val="052569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at the objects and describe what they are made of. </a:t>
            </a:r>
          </a:p>
          <a:p>
            <a:endParaRPr lang="en-GB" sz="2250" dirty="0">
              <a:solidFill>
                <a:srgbClr val="05256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lang="en-GB" sz="2250" dirty="0">
              <a:solidFill>
                <a:srgbClr val="05256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lang="en-GB" sz="2250" dirty="0">
              <a:solidFill>
                <a:srgbClr val="05256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D5CEE-AFD9-4E8D-A623-506AA26398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198" y="2254959"/>
            <a:ext cx="1327422" cy="1327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C68B4-1486-4E1C-8F86-A7DBB948F7A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33" t="28602" r="21833" b="30392"/>
          <a:stretch/>
        </p:blipFill>
        <p:spPr>
          <a:xfrm>
            <a:off x="4769759" y="2421192"/>
            <a:ext cx="1327422" cy="937939"/>
          </a:xfrm>
          <a:prstGeom prst="rect">
            <a:avLst/>
          </a:prstGeom>
        </p:spPr>
      </p:pic>
      <p:pic>
        <p:nvPicPr>
          <p:cNvPr id="2051" name="Picture 3" descr="Ambiguity of 'Blank Paper', 'Blank Lined Paper', and 'Lined Paper ...">
            <a:extLst>
              <a:ext uri="{FF2B5EF4-FFF2-40B4-BE49-F238E27FC236}">
                <a16:creationId xmlns:a16="http://schemas.microsoft.com/office/drawing/2014/main" id="{91C205FD-E837-4C30-900F-CCABC9BC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124" b="95619" l="4000" r="93667">
                        <a14:foregroundMark x1="12000" y1="9278" x2="13667" y2="92268"/>
                        <a14:foregroundMark x1="40000" y1="90464" x2="58667" y2="90722"/>
                        <a14:foregroundMark x1="58667" y1="90722" x2="74667" y2="79381"/>
                        <a14:foregroundMark x1="74667" y1="79381" x2="77333" y2="39691"/>
                        <a14:foregroundMark x1="77333" y1="39691" x2="73667" y2="25515"/>
                        <a14:foregroundMark x1="73667" y1="25515" x2="62667" y2="10567"/>
                        <a14:foregroundMark x1="62667" y1="10567" x2="47000" y2="4381"/>
                        <a14:foregroundMark x1="47000" y1="4381" x2="46667" y2="8505"/>
                        <a14:foregroundMark x1="10000" y1="8505" x2="7333" y2="12887"/>
                        <a14:foregroundMark x1="93333" y1="93557" x2="24000" y2="93041"/>
                        <a14:foregroundMark x1="4333" y1="95876" x2="4333" y2="95876"/>
                        <a14:foregroundMark x1="7333" y1="93041" x2="28333" y2="92010"/>
                        <a14:foregroundMark x1="31333" y1="85052" x2="48667" y2="40206"/>
                        <a14:foregroundMark x1="35333" y1="32474" x2="48667" y2="72680"/>
                        <a14:foregroundMark x1="50000" y1="77835" x2="31333" y2="75773"/>
                        <a14:foregroundMark x1="31333" y1="75773" x2="16000" y2="70103"/>
                        <a14:foregroundMark x1="16000" y1="70103" x2="16333" y2="53093"/>
                        <a14:foregroundMark x1="16333" y1="53093" x2="27333" y2="39691"/>
                        <a14:foregroundMark x1="27333" y1="39691" x2="46667" y2="35309"/>
                        <a14:foregroundMark x1="46667" y1="35309" x2="60333" y2="38660"/>
                        <a14:foregroundMark x1="68667" y1="52835" x2="15000" y2="54381"/>
                        <a14:foregroundMark x1="32333" y1="57990" x2="62667" y2="60309"/>
                        <a14:foregroundMark x1="34333" y1="63144" x2="33667" y2="61598"/>
                        <a14:foregroundMark x1="7333" y1="95103" x2="7333" y2="95103"/>
                        <a14:foregroundMark x1="4667" y1="93814" x2="4667" y2="93814"/>
                        <a14:foregroundMark x1="54000" y1="19330" x2="34667" y2="29124"/>
                        <a14:foregroundMark x1="31333" y1="14948" x2="26000" y2="33763"/>
                        <a14:foregroundMark x1="29333" y1="9794" x2="47000" y2="15722"/>
                        <a14:foregroundMark x1="75000" y1="12113" x2="83000" y2="12113"/>
                        <a14:foregroundMark x1="91333" y1="94588" x2="91333" y2="94588"/>
                        <a14:foregroundMark x1="92667" y1="94588" x2="92667" y2="94588"/>
                        <a14:foregroundMark x1="93333" y1="87887" x2="93333" y2="87887"/>
                        <a14:foregroundMark x1="93667" y1="84278" x2="92667" y2="69845"/>
                        <a14:foregroundMark x1="93333" y1="88660" x2="93333" y2="92784"/>
                        <a14:foregroundMark x1="90333" y1="86340" x2="79000" y2="76031"/>
                        <a14:foregroundMark x1="81000" y1="60309" x2="82000" y2="45103"/>
                        <a14:foregroundMark x1="87333" y1="33763" x2="88000" y2="53608"/>
                        <a14:foregroundMark x1="92667" y1="65979" x2="92667" y2="61856"/>
                        <a14:foregroundMark x1="90333" y1="25000" x2="90333" y2="31701"/>
                        <a14:foregroundMark x1="82333" y1="11598" x2="82333" y2="20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60" y="2263817"/>
            <a:ext cx="1031948" cy="1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5CBB2F-B43D-4CD6-8609-04B77E4B39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56" b="89956" l="7822" r="93689">
                        <a14:foregroundMark x1="8711" y1="46222" x2="7911" y2="56267"/>
                        <a14:foregroundMark x1="72711" y1="31022" x2="37067" y2="41511"/>
                        <a14:foregroundMark x1="93689" y1="41689" x2="89778" y2="4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818" y="2459291"/>
            <a:ext cx="1068382" cy="10683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CE64CD-02CF-41BD-A596-D8A228F447B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backgroundMark x1="48000" y1="23111" x2="48000" y2="23111"/>
                        <a14:backgroundMark x1="49333" y1="52000" x2="49333" y2="52000"/>
                        <a14:backgroundMark x1="50667" y1="61333" x2="50667" y2="61333"/>
                        <a14:backgroundMark x1="49333" y1="54667" x2="49333" y2="54667"/>
                        <a14:backgroundMark x1="50222" y1="57333" x2="50222" y2="57333"/>
                        <a14:backgroundMark x1="49333" y1="50222" x2="49333" y2="50222"/>
                        <a14:backgroundMark x1="49333" y1="44444" x2="49333" y2="44444"/>
                        <a14:backgroundMark x1="49333" y1="48000" x2="49333" y2="48000"/>
                        <a14:backgroundMark x1="50222" y1="39556" x2="50222" y2="39556"/>
                        <a14:backgroundMark x1="50222" y1="42222" x2="50222" y2="42222"/>
                        <a14:backgroundMark x1="50222" y1="38222" x2="50222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329" y="3657629"/>
            <a:ext cx="1384813" cy="13848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5C761E-611F-40A2-9981-38068B040B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67" b="92133" l="9200" r="91467">
                        <a14:foregroundMark x1="37467" y1="4933" x2="30333" y2="9467"/>
                        <a14:foregroundMark x1="9200" y1="17467" x2="9800" y2="20133"/>
                        <a14:foregroundMark x1="39333" y1="3067" x2="39333" y2="3067"/>
                        <a14:foregroundMark x1="91467" y1="23200" x2="90600" y2="22133"/>
                        <a14:foregroundMark x1="63933" y1="2867" x2="63933" y2="2867"/>
                        <a14:foregroundMark x1="23333" y1="90467" x2="30333" y2="90667"/>
                        <a14:foregroundMark x1="38933" y1="91467" x2="44867" y2="92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67" y="5229025"/>
            <a:ext cx="1412042" cy="14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99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4;p17">
            <a:extLst>
              <a:ext uri="{FF2B5EF4-FFF2-40B4-BE49-F238E27FC236}">
                <a16:creationId xmlns:a16="http://schemas.microsoft.com/office/drawing/2014/main" id="{AC871FC5-3D3C-4967-AF91-CDCEC0CDBB5B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19" y="387903"/>
            <a:ext cx="852720" cy="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;p14">
            <a:extLst>
              <a:ext uri="{FF2B5EF4-FFF2-40B4-BE49-F238E27FC236}">
                <a16:creationId xmlns:a16="http://schemas.microsoft.com/office/drawing/2014/main" id="{399659C5-1833-4E93-8B79-86BD3B2FE1C8}"/>
              </a:ext>
            </a:extLst>
          </p:cNvPr>
          <p:cNvSpPr/>
          <p:nvPr/>
        </p:nvSpPr>
        <p:spPr>
          <a:xfrm>
            <a:off x="1383788" y="253477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Types of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7A13-CEBA-47CF-97C4-C2CB7B1E6E95}"/>
              </a:ext>
            </a:extLst>
          </p:cNvPr>
          <p:cNvSpPr txBox="1"/>
          <p:nvPr/>
        </p:nvSpPr>
        <p:spPr>
          <a:xfrm>
            <a:off x="382555" y="2090057"/>
            <a:ext cx="86180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 there are lots of objects on the tables. In your groups I would like you to have a go at labelling them </a:t>
            </a:r>
          </a:p>
          <a:p>
            <a:r>
              <a:rPr lang="en-GB" dirty="0"/>
              <a:t>And telling us what they are made from.</a:t>
            </a:r>
          </a:p>
          <a:p>
            <a:endParaRPr lang="en-GB" dirty="0"/>
          </a:p>
          <a:p>
            <a:r>
              <a:rPr lang="en-GB" dirty="0"/>
              <a:t>Please be careful as some of the objects are heavy and could hurt someone, or some could become sharp</a:t>
            </a:r>
          </a:p>
          <a:p>
            <a:r>
              <a:rPr lang="en-GB" dirty="0"/>
              <a:t> and cut someone.</a:t>
            </a:r>
          </a:p>
          <a:p>
            <a:endParaRPr lang="en-GB" dirty="0"/>
          </a:p>
          <a:p>
            <a:r>
              <a:rPr lang="en-GB" dirty="0"/>
              <a:t>When we have had a go at looking at the materials on the table, we will go outside and see what materials</a:t>
            </a:r>
          </a:p>
          <a:p>
            <a:r>
              <a:rPr lang="en-GB" dirty="0"/>
              <a:t>we can find and label them.</a:t>
            </a:r>
          </a:p>
          <a:p>
            <a:r>
              <a:rPr lang="en-GB" dirty="0"/>
              <a:t>We will take some photos and put these in our memory books and working wall.</a:t>
            </a:r>
          </a:p>
        </p:txBody>
      </p:sp>
    </p:spTree>
    <p:extLst>
      <p:ext uri="{BB962C8B-B14F-4D97-AF65-F5344CB8AC3E}">
        <p14:creationId xmlns:p14="http://schemas.microsoft.com/office/powerpoint/2010/main" val="127662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- On-Line - StAustellU3A">
            <a:extLst>
              <a:ext uri="{FF2B5EF4-FFF2-40B4-BE49-F238E27FC236}">
                <a16:creationId xmlns:a16="http://schemas.microsoft.com/office/drawing/2014/main" id="{AF849712-EBD9-4B96-8373-76BF68E4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4" y="118674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A8644-2245-41CC-BDDE-330C2D42641F}"/>
              </a:ext>
            </a:extLst>
          </p:cNvPr>
          <p:cNvSpPr txBox="1"/>
          <p:nvPr/>
        </p:nvSpPr>
        <p:spPr>
          <a:xfrm>
            <a:off x="1819469" y="3564294"/>
            <a:ext cx="4665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Name me one material you have seen today.</a:t>
            </a:r>
          </a:p>
          <a:p>
            <a:pPr marL="342900" indent="-342900">
              <a:buAutoNum type="arabicPeriod"/>
            </a:pPr>
            <a:r>
              <a:rPr lang="en-GB" dirty="0"/>
              <a:t>Name me an object we can make from plastic.</a:t>
            </a:r>
          </a:p>
          <a:p>
            <a:r>
              <a:rPr lang="en-GB" dirty="0"/>
              <a:t>3.  Name me the 5 senses.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91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1F2758-0AA2-4586-87BA-DBE7C667E508}"/>
              </a:ext>
            </a:extLst>
          </p:cNvPr>
          <p:cNvSpPr/>
          <p:nvPr/>
        </p:nvSpPr>
        <p:spPr>
          <a:xfrm>
            <a:off x="139959" y="3961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https://explorify.uk/en/activities/listen-what-can-you-hear/all-crushed-up</a:t>
            </a:r>
          </a:p>
        </p:txBody>
      </p:sp>
      <p:sp>
        <p:nvSpPr>
          <p:cNvPr id="3" name="Google Shape;88;p13">
            <a:extLst>
              <a:ext uri="{FF2B5EF4-FFF2-40B4-BE49-F238E27FC236}">
                <a16:creationId xmlns:a16="http://schemas.microsoft.com/office/drawing/2014/main" id="{22CFCAE3-D115-4A66-874D-088DF94D6376}"/>
              </a:ext>
            </a:extLst>
          </p:cNvPr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GB" sz="3600" dirty="0"/>
              <a:t>Lesson 2:To be able identify the materials from which objects are made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51700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1F2758-0AA2-4586-87BA-DBE7C667E508}"/>
              </a:ext>
            </a:extLst>
          </p:cNvPr>
          <p:cNvSpPr/>
          <p:nvPr/>
        </p:nvSpPr>
        <p:spPr>
          <a:xfrm>
            <a:off x="354563" y="15905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https://explorify.uk/en/activities/zoom-in-zoom-out/fuzzy-friend</a:t>
            </a:r>
          </a:p>
        </p:txBody>
      </p:sp>
      <p:sp>
        <p:nvSpPr>
          <p:cNvPr id="3" name="Google Shape;88;p13">
            <a:extLst>
              <a:ext uri="{FF2B5EF4-FFF2-40B4-BE49-F238E27FC236}">
                <a16:creationId xmlns:a16="http://schemas.microsoft.com/office/drawing/2014/main" id="{22CFCAE3-D115-4A66-874D-088DF94D6376}"/>
              </a:ext>
            </a:extLst>
          </p:cNvPr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GB" sz="3600" dirty="0"/>
              <a:t>Lesson 1: To be able to identify materials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745970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B43DD8-8363-4D7E-8EFA-4CD2ECC01D9D}"/>
              </a:ext>
            </a:extLst>
          </p:cNvPr>
          <p:cNvSpPr/>
          <p:nvPr/>
        </p:nvSpPr>
        <p:spPr>
          <a:xfrm>
            <a:off x="704850" y="4381500"/>
            <a:ext cx="1706563" cy="17065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EA12BB0-DF97-4D70-98B2-80F24FE9F2B9}"/>
              </a:ext>
            </a:extLst>
          </p:cNvPr>
          <p:cNvSpPr/>
          <p:nvPr/>
        </p:nvSpPr>
        <p:spPr>
          <a:xfrm>
            <a:off x="3717925" y="4387850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0AF347D-C4C5-4260-862C-710D95670F46}"/>
              </a:ext>
            </a:extLst>
          </p:cNvPr>
          <p:cNvSpPr/>
          <p:nvPr/>
        </p:nvSpPr>
        <p:spPr>
          <a:xfrm>
            <a:off x="6670675" y="4381500"/>
            <a:ext cx="1704975" cy="1706563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5CE70C-E117-456B-BC12-73F3A163D839}"/>
              </a:ext>
            </a:extLst>
          </p:cNvPr>
          <p:cNvSpPr/>
          <p:nvPr/>
        </p:nvSpPr>
        <p:spPr>
          <a:xfrm>
            <a:off x="2054225" y="1709738"/>
            <a:ext cx="5041900" cy="44132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8CD4FC-B415-4AEB-9EEA-8CD0927BA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338" y="1731963"/>
            <a:ext cx="4510087" cy="122237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These objects are all made from glass!</a:t>
            </a:r>
          </a:p>
        </p:txBody>
      </p:sp>
      <p:pic>
        <p:nvPicPr>
          <p:cNvPr id="12295" name="Whole Class">
            <a:extLst>
              <a:ext uri="{FF2B5EF4-FFF2-40B4-BE49-F238E27FC236}">
                <a16:creationId xmlns:a16="http://schemas.microsoft.com/office/drawing/2014/main" id="{55EE4AAC-C57E-4F69-9290-B5B07F5C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A2F73E-10CD-4C48-921A-F94382A92735}"/>
              </a:ext>
            </a:extLst>
          </p:cNvPr>
          <p:cNvSpPr/>
          <p:nvPr/>
        </p:nvSpPr>
        <p:spPr>
          <a:xfrm>
            <a:off x="704850" y="2409825"/>
            <a:ext cx="1706563" cy="1704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7B00E5F-FB50-4899-92E3-8E7C0ECEC7FB}"/>
              </a:ext>
            </a:extLst>
          </p:cNvPr>
          <p:cNvSpPr/>
          <p:nvPr/>
        </p:nvSpPr>
        <p:spPr>
          <a:xfrm>
            <a:off x="3717925" y="2414588"/>
            <a:ext cx="1704975" cy="1706562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AA7D90-9845-4785-BD8B-82363BB0BB3F}"/>
              </a:ext>
            </a:extLst>
          </p:cNvPr>
          <p:cNvSpPr/>
          <p:nvPr/>
        </p:nvSpPr>
        <p:spPr>
          <a:xfrm>
            <a:off x="6670675" y="2409825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9" name="Picture 1">
            <a:extLst>
              <a:ext uri="{FF2B5EF4-FFF2-40B4-BE49-F238E27FC236}">
                <a16:creationId xmlns:a16="http://schemas.microsoft.com/office/drawing/2014/main" id="{083684F5-9C0F-465E-89C0-0ED2BCAD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21716" r="26932" b="7735"/>
          <a:stretch>
            <a:fillRect/>
          </a:stretch>
        </p:blipFill>
        <p:spPr bwMode="auto">
          <a:xfrm>
            <a:off x="6775450" y="4448175"/>
            <a:ext cx="162083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">
            <a:extLst>
              <a:ext uri="{FF2B5EF4-FFF2-40B4-BE49-F238E27FC236}">
                <a16:creationId xmlns:a16="http://schemas.microsoft.com/office/drawing/2014/main" id="{2A3FFCBF-5286-4444-8431-47ECA055D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2753" r="4886" b="5646"/>
          <a:stretch>
            <a:fillRect/>
          </a:stretch>
        </p:blipFill>
        <p:spPr bwMode="auto">
          <a:xfrm>
            <a:off x="671513" y="2565400"/>
            <a:ext cx="1925637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">
            <a:extLst>
              <a:ext uri="{FF2B5EF4-FFF2-40B4-BE49-F238E27FC236}">
                <a16:creationId xmlns:a16="http://schemas.microsoft.com/office/drawing/2014/main" id="{7D3980CA-138A-4C81-B248-F0D3AEE3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2" b="17207"/>
          <a:stretch>
            <a:fillRect/>
          </a:stretch>
        </p:blipFill>
        <p:spPr bwMode="auto">
          <a:xfrm>
            <a:off x="555625" y="4521200"/>
            <a:ext cx="2092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0">
            <a:extLst>
              <a:ext uri="{FF2B5EF4-FFF2-40B4-BE49-F238E27FC236}">
                <a16:creationId xmlns:a16="http://schemas.microsoft.com/office/drawing/2014/main" id="{9022C7C7-8FBE-4509-AF7C-2B6AB516D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1704" r="26155" b="1781"/>
          <a:stretch>
            <a:fillRect/>
          </a:stretch>
        </p:blipFill>
        <p:spPr bwMode="auto">
          <a:xfrm>
            <a:off x="7131050" y="2162175"/>
            <a:ext cx="77946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1">
            <a:extLst>
              <a:ext uri="{FF2B5EF4-FFF2-40B4-BE49-F238E27FC236}">
                <a16:creationId xmlns:a16="http://schemas.microsoft.com/office/drawing/2014/main" id="{738C2F48-445B-4A44-8926-DFFCEA8D4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1817" r="17223" b="3030"/>
          <a:stretch>
            <a:fillRect/>
          </a:stretch>
        </p:blipFill>
        <p:spPr bwMode="auto">
          <a:xfrm>
            <a:off x="4105275" y="4164013"/>
            <a:ext cx="9921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3">
            <a:extLst>
              <a:ext uri="{FF2B5EF4-FFF2-40B4-BE49-F238E27FC236}">
                <a16:creationId xmlns:a16="http://schemas.microsoft.com/office/drawing/2014/main" id="{4E27FEA6-45A3-45EC-BCA4-8AC20BD897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33951" r="5731" b="31979"/>
          <a:stretch>
            <a:fillRect/>
          </a:stretch>
        </p:blipFill>
        <p:spPr bwMode="auto">
          <a:xfrm>
            <a:off x="3362325" y="2917825"/>
            <a:ext cx="2552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78E8D4AD-5CFB-4A33-A754-DC088C2F9FFB}"/>
              </a:ext>
            </a:extLst>
          </p:cNvPr>
          <p:cNvSpPr>
            <a:spLocks/>
          </p:cNvSpPr>
          <p:nvPr/>
        </p:nvSpPr>
        <p:spPr bwMode="auto">
          <a:xfrm>
            <a:off x="2212975" y="1690688"/>
            <a:ext cx="4721225" cy="2047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What do these objects have in common?</a:t>
            </a:r>
          </a:p>
        </p:txBody>
      </p:sp>
      <p:sp>
        <p:nvSpPr>
          <p:cNvPr id="12306" name="Title 5">
            <a:extLst>
              <a:ext uri="{FF2B5EF4-FFF2-40B4-BE49-F238E27FC236}">
                <a16:creationId xmlns:a16="http://schemas.microsoft.com/office/drawing/2014/main" id="{2C10D24E-B634-4456-9BDD-39EC2E9D668F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800" b="1">
                <a:latin typeface="Sassoon Infant Md" pitchFamily="50" charset="0"/>
              </a:rPr>
              <a:t>Object Challenge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40BC950-5FFD-49E9-9031-A8DC6F0F9E5A}"/>
              </a:ext>
            </a:extLst>
          </p:cNvPr>
          <p:cNvSpPr/>
          <p:nvPr/>
        </p:nvSpPr>
        <p:spPr>
          <a:xfrm>
            <a:off x="704850" y="4381500"/>
            <a:ext cx="1706563" cy="17065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9978912-33E1-4A27-A1F2-49B9DF4434A5}"/>
              </a:ext>
            </a:extLst>
          </p:cNvPr>
          <p:cNvSpPr/>
          <p:nvPr/>
        </p:nvSpPr>
        <p:spPr>
          <a:xfrm>
            <a:off x="3717925" y="4387850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7C7D264-3FB9-46F2-A90F-1661F54E7BC7}"/>
              </a:ext>
            </a:extLst>
          </p:cNvPr>
          <p:cNvSpPr/>
          <p:nvPr/>
        </p:nvSpPr>
        <p:spPr>
          <a:xfrm>
            <a:off x="6670675" y="4381500"/>
            <a:ext cx="1704975" cy="1706563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E08B9A2-C0DA-4ED3-B990-37377D2596E4}"/>
              </a:ext>
            </a:extLst>
          </p:cNvPr>
          <p:cNvSpPr/>
          <p:nvPr/>
        </p:nvSpPr>
        <p:spPr>
          <a:xfrm>
            <a:off x="704850" y="2409825"/>
            <a:ext cx="1706563" cy="1704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CE2F59E-E38A-41BE-AA76-9209EF364190}"/>
              </a:ext>
            </a:extLst>
          </p:cNvPr>
          <p:cNvSpPr/>
          <p:nvPr/>
        </p:nvSpPr>
        <p:spPr>
          <a:xfrm>
            <a:off x="3717925" y="2414588"/>
            <a:ext cx="1704975" cy="1706562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D9A0612-4690-4BE9-8920-4F21A80608E4}"/>
              </a:ext>
            </a:extLst>
          </p:cNvPr>
          <p:cNvSpPr/>
          <p:nvPr/>
        </p:nvSpPr>
        <p:spPr>
          <a:xfrm>
            <a:off x="6670675" y="2409825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20" name="Title 5">
            <a:extLst>
              <a:ext uri="{FF2B5EF4-FFF2-40B4-BE49-F238E27FC236}">
                <a16:creationId xmlns:a16="http://schemas.microsoft.com/office/drawing/2014/main" id="{F5E08946-76FD-49E5-9B90-3548157B4EFE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800" b="1">
                <a:latin typeface="Sassoon Infant Md" pitchFamily="50" charset="0"/>
              </a:rPr>
              <a:t>Object Challenge Answers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C00623-1442-44F6-A9FF-74FF3A866FDC}"/>
              </a:ext>
            </a:extLst>
          </p:cNvPr>
          <p:cNvSpPr/>
          <p:nvPr/>
        </p:nvSpPr>
        <p:spPr>
          <a:xfrm>
            <a:off x="2054225" y="1704975"/>
            <a:ext cx="5041900" cy="442913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CF684F7-0A07-45D9-9941-4175AF40390F}"/>
              </a:ext>
            </a:extLst>
          </p:cNvPr>
          <p:cNvSpPr>
            <a:spLocks/>
          </p:cNvSpPr>
          <p:nvPr/>
        </p:nvSpPr>
        <p:spPr bwMode="auto">
          <a:xfrm>
            <a:off x="2211388" y="1716088"/>
            <a:ext cx="4721225" cy="4254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What do these objects have in common?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838043A-1A3E-4F53-904A-388BA04D432B}"/>
              </a:ext>
            </a:extLst>
          </p:cNvPr>
          <p:cNvSpPr>
            <a:spLocks/>
          </p:cNvSpPr>
          <p:nvPr/>
        </p:nvSpPr>
        <p:spPr bwMode="auto">
          <a:xfrm>
            <a:off x="2319338" y="1703388"/>
            <a:ext cx="4510087" cy="4349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sz="2000"/>
              <a:t>These objects are all made from wood!</a:t>
            </a:r>
          </a:p>
        </p:txBody>
      </p:sp>
      <p:pic>
        <p:nvPicPr>
          <p:cNvPr id="13324" name="Picture 4">
            <a:extLst>
              <a:ext uri="{FF2B5EF4-FFF2-40B4-BE49-F238E27FC236}">
                <a16:creationId xmlns:a16="http://schemas.microsoft.com/office/drawing/2014/main" id="{79A81CA2-232E-4B6B-BDE5-2F35E4A28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4243" r="5002" b="17728"/>
          <a:stretch>
            <a:fillRect/>
          </a:stretch>
        </p:blipFill>
        <p:spPr bwMode="auto">
          <a:xfrm>
            <a:off x="6570663" y="2522538"/>
            <a:ext cx="1598612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5">
            <a:extLst>
              <a:ext uri="{FF2B5EF4-FFF2-40B4-BE49-F238E27FC236}">
                <a16:creationId xmlns:a16="http://schemas.microsoft.com/office/drawing/2014/main" id="{252DCE5A-0599-4806-943F-DB6BC44C7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8031" r="24268" b="7880"/>
          <a:stretch>
            <a:fillRect/>
          </a:stretch>
        </p:blipFill>
        <p:spPr bwMode="auto">
          <a:xfrm>
            <a:off x="4097338" y="2208213"/>
            <a:ext cx="9556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0">
            <a:extLst>
              <a:ext uri="{FF2B5EF4-FFF2-40B4-BE49-F238E27FC236}">
                <a16:creationId xmlns:a16="http://schemas.microsoft.com/office/drawing/2014/main" id="{06D0C889-8CEB-49F4-ABDE-967D9E79C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3075" r="19090" b="1788"/>
          <a:stretch>
            <a:fillRect/>
          </a:stretch>
        </p:blipFill>
        <p:spPr bwMode="auto">
          <a:xfrm>
            <a:off x="6827838" y="4552950"/>
            <a:ext cx="14541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1">
            <a:extLst>
              <a:ext uri="{FF2B5EF4-FFF2-40B4-BE49-F238E27FC236}">
                <a16:creationId xmlns:a16="http://schemas.microsoft.com/office/drawing/2014/main" id="{F1FA16E5-8B78-428D-BFF9-7E5CADCCB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5455" r="16788" b="11514"/>
          <a:stretch>
            <a:fillRect/>
          </a:stretch>
        </p:blipFill>
        <p:spPr bwMode="auto">
          <a:xfrm>
            <a:off x="950913" y="2286000"/>
            <a:ext cx="11969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2">
            <a:extLst>
              <a:ext uri="{FF2B5EF4-FFF2-40B4-BE49-F238E27FC236}">
                <a16:creationId xmlns:a16="http://schemas.microsoft.com/office/drawing/2014/main" id="{1F8728E0-7A5B-429E-B0D9-E16E2C2BA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3717" b="2271"/>
          <a:stretch>
            <a:fillRect/>
          </a:stretch>
        </p:blipFill>
        <p:spPr bwMode="auto">
          <a:xfrm>
            <a:off x="646113" y="4673600"/>
            <a:ext cx="21494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3">
            <a:extLst>
              <a:ext uri="{FF2B5EF4-FFF2-40B4-BE49-F238E27FC236}">
                <a16:creationId xmlns:a16="http://schemas.microsoft.com/office/drawing/2014/main" id="{235B36BF-8C5B-499D-8C4E-234AB398F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1270" r="2727" b="11430"/>
          <a:stretch>
            <a:fillRect/>
          </a:stretch>
        </p:blipFill>
        <p:spPr bwMode="auto">
          <a:xfrm>
            <a:off x="3357563" y="4800600"/>
            <a:ext cx="2222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F4C8B49-D71D-455D-AB72-C4B440598E8E}"/>
              </a:ext>
            </a:extLst>
          </p:cNvPr>
          <p:cNvSpPr/>
          <p:nvPr/>
        </p:nvSpPr>
        <p:spPr>
          <a:xfrm>
            <a:off x="704850" y="4381500"/>
            <a:ext cx="1706563" cy="17065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9FE6677-DF7D-4E50-A7BF-8852C7422A25}"/>
              </a:ext>
            </a:extLst>
          </p:cNvPr>
          <p:cNvSpPr/>
          <p:nvPr/>
        </p:nvSpPr>
        <p:spPr>
          <a:xfrm>
            <a:off x="3717925" y="4387850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A33A1D3-6E5A-48F6-830B-D809E15ED792}"/>
              </a:ext>
            </a:extLst>
          </p:cNvPr>
          <p:cNvSpPr/>
          <p:nvPr/>
        </p:nvSpPr>
        <p:spPr>
          <a:xfrm>
            <a:off x="6670675" y="4381500"/>
            <a:ext cx="1704975" cy="1706563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08350FF-49E0-42F8-9D6C-F1D3590C627C}"/>
              </a:ext>
            </a:extLst>
          </p:cNvPr>
          <p:cNvSpPr/>
          <p:nvPr/>
        </p:nvSpPr>
        <p:spPr>
          <a:xfrm>
            <a:off x="704850" y="2409825"/>
            <a:ext cx="1706563" cy="1704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7207C1A-8D8F-4E15-80C5-6A232B89335E}"/>
              </a:ext>
            </a:extLst>
          </p:cNvPr>
          <p:cNvSpPr/>
          <p:nvPr/>
        </p:nvSpPr>
        <p:spPr>
          <a:xfrm>
            <a:off x="3717925" y="2414588"/>
            <a:ext cx="1704975" cy="1706562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95300B3-7A42-445B-B8BB-4BA03AACA2FC}"/>
              </a:ext>
            </a:extLst>
          </p:cNvPr>
          <p:cNvSpPr/>
          <p:nvPr/>
        </p:nvSpPr>
        <p:spPr>
          <a:xfrm>
            <a:off x="6670675" y="2409825"/>
            <a:ext cx="1704975" cy="1704975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4" name="Title 5">
            <a:extLst>
              <a:ext uri="{FF2B5EF4-FFF2-40B4-BE49-F238E27FC236}">
                <a16:creationId xmlns:a16="http://schemas.microsoft.com/office/drawing/2014/main" id="{E00D0891-AFE4-47AF-BFCB-5C6DC623C3BD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800" b="1">
                <a:latin typeface="Sassoon Infant Md" pitchFamily="50" charset="0"/>
              </a:rPr>
              <a:t>Object Challenge Answers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36FDF2-2E81-4CB6-B894-AC4578392F54}"/>
              </a:ext>
            </a:extLst>
          </p:cNvPr>
          <p:cNvSpPr/>
          <p:nvPr/>
        </p:nvSpPr>
        <p:spPr>
          <a:xfrm>
            <a:off x="2054225" y="1709738"/>
            <a:ext cx="5041900" cy="44132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212E7A6-A029-413E-8501-AF2BD6420E0D}"/>
              </a:ext>
            </a:extLst>
          </p:cNvPr>
          <p:cNvSpPr>
            <a:spLocks/>
          </p:cNvSpPr>
          <p:nvPr/>
        </p:nvSpPr>
        <p:spPr bwMode="auto">
          <a:xfrm>
            <a:off x="2206625" y="1709738"/>
            <a:ext cx="4721225" cy="4286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What do these objects have in common?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1517E7B-32C7-4A56-A2E1-F9BA546C9045}"/>
              </a:ext>
            </a:extLst>
          </p:cNvPr>
          <p:cNvSpPr>
            <a:spLocks/>
          </p:cNvSpPr>
          <p:nvPr/>
        </p:nvSpPr>
        <p:spPr bwMode="auto">
          <a:xfrm>
            <a:off x="2266950" y="1709738"/>
            <a:ext cx="4608513" cy="4429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These objects are all made from plastic!</a:t>
            </a:r>
          </a:p>
        </p:txBody>
      </p:sp>
      <p:pic>
        <p:nvPicPr>
          <p:cNvPr id="14348" name="Picture 4">
            <a:extLst>
              <a:ext uri="{FF2B5EF4-FFF2-40B4-BE49-F238E27FC236}">
                <a16:creationId xmlns:a16="http://schemas.microsoft.com/office/drawing/2014/main" id="{0B45C94B-C48C-4EAB-9C45-BB1BE02E1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8699" r="14317" b="7895"/>
          <a:stretch>
            <a:fillRect/>
          </a:stretch>
        </p:blipFill>
        <p:spPr bwMode="auto">
          <a:xfrm>
            <a:off x="3914775" y="4781550"/>
            <a:ext cx="17367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>
            <a:extLst>
              <a:ext uri="{FF2B5EF4-FFF2-40B4-BE49-F238E27FC236}">
                <a16:creationId xmlns:a16="http://schemas.microsoft.com/office/drawing/2014/main" id="{73A63792-A1D1-4CAF-AD16-1C129F23F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15759" r="13788" b="14848"/>
          <a:stretch>
            <a:fillRect/>
          </a:stretch>
        </p:blipFill>
        <p:spPr bwMode="auto">
          <a:xfrm>
            <a:off x="6935788" y="2468563"/>
            <a:ext cx="12525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0">
            <a:extLst>
              <a:ext uri="{FF2B5EF4-FFF2-40B4-BE49-F238E27FC236}">
                <a16:creationId xmlns:a16="http://schemas.microsoft.com/office/drawing/2014/main" id="{DAB37030-980C-4DD9-B5BA-9C3CE2CF0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1666" r="12718" b="3333"/>
          <a:stretch>
            <a:fillRect/>
          </a:stretch>
        </p:blipFill>
        <p:spPr bwMode="auto">
          <a:xfrm>
            <a:off x="4000500" y="2352675"/>
            <a:ext cx="113347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1">
            <a:extLst>
              <a:ext uri="{FF2B5EF4-FFF2-40B4-BE49-F238E27FC236}">
                <a16:creationId xmlns:a16="http://schemas.microsoft.com/office/drawing/2014/main" id="{C2755839-7E16-4CA0-9D53-9D4A34DBB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5325" r="17046" b="7092"/>
          <a:stretch>
            <a:fillRect/>
          </a:stretch>
        </p:blipFill>
        <p:spPr bwMode="auto">
          <a:xfrm>
            <a:off x="941388" y="4475163"/>
            <a:ext cx="19002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2">
            <a:extLst>
              <a:ext uri="{FF2B5EF4-FFF2-40B4-BE49-F238E27FC236}">
                <a16:creationId xmlns:a16="http://schemas.microsoft.com/office/drawing/2014/main" id="{E64721A2-2A76-41A4-B5C1-44E5124C8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6819" r="31145" b="10001"/>
          <a:stretch>
            <a:fillRect/>
          </a:stretch>
        </p:blipFill>
        <p:spPr bwMode="auto">
          <a:xfrm>
            <a:off x="1220788" y="2268538"/>
            <a:ext cx="66992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3">
            <a:extLst>
              <a:ext uri="{FF2B5EF4-FFF2-40B4-BE49-F238E27FC236}">
                <a16:creationId xmlns:a16="http://schemas.microsoft.com/office/drawing/2014/main" id="{DBB8EEDA-603E-4310-A560-8471FCBB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6364" r="17645" b="3485"/>
          <a:stretch>
            <a:fillRect/>
          </a:stretch>
        </p:blipFill>
        <p:spPr bwMode="auto">
          <a:xfrm>
            <a:off x="6605588" y="4079875"/>
            <a:ext cx="1071562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>
            <a:extLst>
              <a:ext uri="{FF2B5EF4-FFF2-40B4-BE49-F238E27FC236}">
                <a16:creationId xmlns:a16="http://schemas.microsoft.com/office/drawing/2014/main" id="{68828F43-DA7D-41FB-8F2C-36AD5B8FC2AB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Sassoon Infant Md" pitchFamily="50" charset="0"/>
              </a:rPr>
              <a:t>Material Challenge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3387944-263B-493E-AE47-8B4AF591F2E6}"/>
              </a:ext>
            </a:extLst>
          </p:cNvPr>
          <p:cNvSpPr/>
          <p:nvPr/>
        </p:nvSpPr>
        <p:spPr>
          <a:xfrm>
            <a:off x="5945188" y="1685925"/>
            <a:ext cx="2430462" cy="2482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4" name="Content Placeholder 6">
            <a:extLst>
              <a:ext uri="{FF2B5EF4-FFF2-40B4-BE49-F238E27FC236}">
                <a16:creationId xmlns:a16="http://schemas.microsoft.com/office/drawing/2014/main" id="{FC8E8B7D-574F-4C7E-84BD-87067F8C8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888" y="1601788"/>
            <a:ext cx="2417762" cy="25352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1700"/>
              <a:t>What objects can you see in this picture?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1700"/>
              <a:t>What materials do you think these objects are made from?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1700"/>
              <a:t>How do you know?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15365" name="TextBox 21">
            <a:extLst>
              <a:ext uri="{FF2B5EF4-FFF2-40B4-BE49-F238E27FC236}">
                <a16:creationId xmlns:a16="http://schemas.microsoft.com/office/drawing/2014/main" id="{EA81CACF-2CEE-4AC6-A547-A51FEAD0A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Radiobrain_@flickr.com) - granted under creative commons licence – attribution</a:t>
            </a:r>
          </a:p>
        </p:txBody>
      </p:sp>
      <p:pic>
        <p:nvPicPr>
          <p:cNvPr id="15366" name="Talking Partners">
            <a:extLst>
              <a:ext uri="{FF2B5EF4-FFF2-40B4-BE49-F238E27FC236}">
                <a16:creationId xmlns:a16="http://schemas.microsoft.com/office/drawing/2014/main" id="{4DBD18CD-2550-4C06-89A8-3230BB7E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AC29D0-B2C9-458E-A7CE-02515607163F}"/>
              </a:ext>
            </a:extLst>
          </p:cNvPr>
          <p:cNvSpPr/>
          <p:nvPr/>
        </p:nvSpPr>
        <p:spPr bwMode="auto">
          <a:xfrm>
            <a:off x="719138" y="1685925"/>
            <a:ext cx="4976812" cy="3833813"/>
          </a:xfrm>
          <a:prstGeom prst="roundRect">
            <a:avLst>
              <a:gd name="adj" fmla="val 6409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7DA0F-F848-4176-B5F3-5247B89810BD}"/>
              </a:ext>
            </a:extLst>
          </p:cNvPr>
          <p:cNvSpPr/>
          <p:nvPr/>
        </p:nvSpPr>
        <p:spPr>
          <a:xfrm>
            <a:off x="996950" y="5815013"/>
            <a:ext cx="7391400" cy="27622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ChunkFive Roman" panose="00000500000000000000" pitchFamily="50" charset="0"/>
              </a:rPr>
              <a:t>Time up!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8F992-93AD-4C0E-8274-3473A3AE8280}"/>
              </a:ext>
            </a:extLst>
          </p:cNvPr>
          <p:cNvSpPr/>
          <p:nvPr/>
        </p:nvSpPr>
        <p:spPr>
          <a:xfrm>
            <a:off x="996950" y="5810250"/>
            <a:ext cx="7391400" cy="27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D8DAB-9C14-48F4-87EC-0E9F6282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45974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B6AABD-ADDF-4850-850F-1DDCFB83F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13" y="5254625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wood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0DC5C98-CCD2-420F-8EB5-53703BBE6025}"/>
              </a:ext>
            </a:extLst>
          </p:cNvPr>
          <p:cNvSpPr/>
          <p:nvPr/>
        </p:nvSpPr>
        <p:spPr>
          <a:xfrm rot="6060036">
            <a:off x="4841875" y="3417888"/>
            <a:ext cx="84138" cy="3344862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E644AE5-A505-478F-ACA7-9E01188B6021}"/>
              </a:ext>
            </a:extLst>
          </p:cNvPr>
          <p:cNvSpPr/>
          <p:nvPr/>
        </p:nvSpPr>
        <p:spPr>
          <a:xfrm rot="5981073">
            <a:off x="5321300" y="2862263"/>
            <a:ext cx="88900" cy="3346450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7A0E117-70FF-4267-B277-73DFF04072E3}"/>
              </a:ext>
            </a:extLst>
          </p:cNvPr>
          <p:cNvSpPr/>
          <p:nvPr/>
        </p:nvSpPr>
        <p:spPr>
          <a:xfrm>
            <a:off x="552450" y="5670550"/>
            <a:ext cx="534988" cy="534988"/>
          </a:xfrm>
          <a:prstGeom prst="ellipse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75" name="TextBox 30">
            <a:extLst>
              <a:ext uri="{FF2B5EF4-FFF2-40B4-BE49-F238E27FC236}">
                <a16:creationId xmlns:a16="http://schemas.microsoft.com/office/drawing/2014/main" id="{46120040-B921-4248-96EA-6D6D12D62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824538"/>
            <a:ext cx="485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tx1"/>
                </a:solidFill>
                <a:latin typeface="ChunkFive Roman" pitchFamily="50" charset="0"/>
              </a:rPr>
              <a:t>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>
            <a:extLst>
              <a:ext uri="{FF2B5EF4-FFF2-40B4-BE49-F238E27FC236}">
                <a16:creationId xmlns:a16="http://schemas.microsoft.com/office/drawing/2014/main" id="{8C7763C8-750F-458D-A189-E36BD7DF252C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Sassoon Infant Md" pitchFamily="50" charset="0"/>
              </a:rPr>
              <a:t>Material Challenge</a:t>
            </a:r>
          </a:p>
        </p:txBody>
      </p:sp>
      <p:sp>
        <p:nvSpPr>
          <p:cNvPr id="17411" name="TextBox 21">
            <a:extLst>
              <a:ext uri="{FF2B5EF4-FFF2-40B4-BE49-F238E27FC236}">
                <a16:creationId xmlns:a16="http://schemas.microsoft.com/office/drawing/2014/main" id="{B05D72B6-356D-466F-ABBF-51D6DA0A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quinnanya@flickr.com) - granted under creative commons licence – attribution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B40A27-8961-4F5D-A4E4-05E316B762FE}"/>
              </a:ext>
            </a:extLst>
          </p:cNvPr>
          <p:cNvSpPr/>
          <p:nvPr/>
        </p:nvSpPr>
        <p:spPr>
          <a:xfrm>
            <a:off x="5945188" y="1685925"/>
            <a:ext cx="2430462" cy="2482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3" name="Content Placeholder 6">
            <a:extLst>
              <a:ext uri="{FF2B5EF4-FFF2-40B4-BE49-F238E27FC236}">
                <a16:creationId xmlns:a16="http://schemas.microsoft.com/office/drawing/2014/main" id="{17A83784-4388-4EB2-99C1-441C1117B96B}"/>
              </a:ext>
            </a:extLst>
          </p:cNvPr>
          <p:cNvSpPr>
            <a:spLocks/>
          </p:cNvSpPr>
          <p:nvPr/>
        </p:nvSpPr>
        <p:spPr bwMode="auto">
          <a:xfrm>
            <a:off x="5945188" y="1757363"/>
            <a:ext cx="2430462" cy="24114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What material is this pencil sharpener made from?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How do you know?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Is it made from one material?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A14E32-2DBD-4771-A4AA-EED72E9B7E39}"/>
              </a:ext>
            </a:extLst>
          </p:cNvPr>
          <p:cNvSpPr/>
          <p:nvPr/>
        </p:nvSpPr>
        <p:spPr bwMode="auto">
          <a:xfrm>
            <a:off x="719138" y="1685925"/>
            <a:ext cx="4967287" cy="3833813"/>
          </a:xfrm>
          <a:prstGeom prst="roundRect">
            <a:avLst>
              <a:gd name="adj" fmla="val 640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241CA-44A0-4B85-AD63-E55E966C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5014913"/>
            <a:ext cx="76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plastic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F2BAE0-BAEF-4BEB-A326-479497D0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4514850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metal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E8491EFE-C119-4AA0-AD7A-05D6C40F69D9}"/>
              </a:ext>
            </a:extLst>
          </p:cNvPr>
          <p:cNvSpPr/>
          <p:nvPr/>
        </p:nvSpPr>
        <p:spPr>
          <a:xfrm rot="6060036">
            <a:off x="5177631" y="3553619"/>
            <a:ext cx="100013" cy="2816225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499821-5CFD-4AA8-A335-FCFC7C6B45BC}"/>
              </a:ext>
            </a:extLst>
          </p:cNvPr>
          <p:cNvSpPr/>
          <p:nvPr/>
        </p:nvSpPr>
        <p:spPr>
          <a:xfrm>
            <a:off x="996950" y="5813425"/>
            <a:ext cx="7391400" cy="27622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ChunkFive Roman" panose="00000500000000000000" pitchFamily="50" charset="0"/>
              </a:rPr>
              <a:t>Time up!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77E289C-B81B-44C8-8592-210C94D8BD36}"/>
              </a:ext>
            </a:extLst>
          </p:cNvPr>
          <p:cNvSpPr/>
          <p:nvPr/>
        </p:nvSpPr>
        <p:spPr>
          <a:xfrm>
            <a:off x="552450" y="5670550"/>
            <a:ext cx="534988" cy="534988"/>
          </a:xfrm>
          <a:prstGeom prst="ellipse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20" name="TextBox 32">
            <a:extLst>
              <a:ext uri="{FF2B5EF4-FFF2-40B4-BE49-F238E27FC236}">
                <a16:creationId xmlns:a16="http://schemas.microsoft.com/office/drawing/2014/main" id="{E946528F-B3A3-4771-80C2-FE52FD6B3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824538"/>
            <a:ext cx="485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tx1"/>
                </a:solidFill>
                <a:latin typeface="ChunkFive Roman" pitchFamily="50" charset="0"/>
              </a:rPr>
              <a:t>start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361395-5EDB-425F-8841-CEE43320AB57}"/>
              </a:ext>
            </a:extLst>
          </p:cNvPr>
          <p:cNvSpPr/>
          <p:nvPr/>
        </p:nvSpPr>
        <p:spPr>
          <a:xfrm>
            <a:off x="996950" y="5810250"/>
            <a:ext cx="7391400" cy="27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3514D51-4BCF-43E0-9C7A-F675F16CF5E7}"/>
              </a:ext>
            </a:extLst>
          </p:cNvPr>
          <p:cNvSpPr/>
          <p:nvPr/>
        </p:nvSpPr>
        <p:spPr>
          <a:xfrm rot="6600000">
            <a:off x="5337175" y="2759075"/>
            <a:ext cx="100013" cy="2817813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animBg="1"/>
      <p:bldP spid="31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>
            <a:extLst>
              <a:ext uri="{FF2B5EF4-FFF2-40B4-BE49-F238E27FC236}">
                <a16:creationId xmlns:a16="http://schemas.microsoft.com/office/drawing/2014/main" id="{556598CA-5C8F-4FE4-A862-455F7C03592D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Sassoon Infant Md" pitchFamily="50" charset="0"/>
              </a:rPr>
              <a:t>Material Challenge</a:t>
            </a:r>
          </a:p>
        </p:txBody>
      </p:sp>
      <p:sp>
        <p:nvSpPr>
          <p:cNvPr id="19459" name="TextBox 21">
            <a:extLst>
              <a:ext uri="{FF2B5EF4-FFF2-40B4-BE49-F238E27FC236}">
                <a16:creationId xmlns:a16="http://schemas.microsoft.com/office/drawing/2014/main" id="{964640D2-E163-4A0E-B1CB-7031BB51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WillVision@flickr.com) - granted under creative commons licence – attribution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8DB8BA4-6705-48EE-9B0C-D711BBB13BD1}"/>
              </a:ext>
            </a:extLst>
          </p:cNvPr>
          <p:cNvSpPr/>
          <p:nvPr/>
        </p:nvSpPr>
        <p:spPr>
          <a:xfrm>
            <a:off x="5945188" y="1685925"/>
            <a:ext cx="2430462" cy="2482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61" name="Content Placeholder 6">
            <a:extLst>
              <a:ext uri="{FF2B5EF4-FFF2-40B4-BE49-F238E27FC236}">
                <a16:creationId xmlns:a16="http://schemas.microsoft.com/office/drawing/2014/main" id="{410F9535-C4B3-4FD4-B009-F1DC430533E9}"/>
              </a:ext>
            </a:extLst>
          </p:cNvPr>
          <p:cNvSpPr>
            <a:spLocks/>
          </p:cNvSpPr>
          <p:nvPr/>
        </p:nvSpPr>
        <p:spPr bwMode="auto">
          <a:xfrm>
            <a:off x="5945188" y="2039938"/>
            <a:ext cx="2695575" cy="183673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What materials are these glasses made from?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How do you know?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C809871-6822-4A36-B8EB-559A8AFEF3F6}"/>
              </a:ext>
            </a:extLst>
          </p:cNvPr>
          <p:cNvSpPr/>
          <p:nvPr/>
        </p:nvSpPr>
        <p:spPr bwMode="auto">
          <a:xfrm>
            <a:off x="719138" y="1685925"/>
            <a:ext cx="4967287" cy="3833813"/>
          </a:xfrm>
          <a:prstGeom prst="roundRect">
            <a:avLst>
              <a:gd name="adj" fmla="val 640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C6DF9-FACD-4F48-B8AC-6B23C6C98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1809750"/>
            <a:ext cx="766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plastic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B169E-4D39-4969-9631-1582019C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462756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glass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582CFC-4258-4F72-ACB6-3DE14B5A93D4}"/>
              </a:ext>
            </a:extLst>
          </p:cNvPr>
          <p:cNvSpPr/>
          <p:nvPr/>
        </p:nvSpPr>
        <p:spPr>
          <a:xfrm rot="6060036">
            <a:off x="4826794" y="2896394"/>
            <a:ext cx="114300" cy="3249612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231F3F2E-47B8-4C6B-A51E-46FF0D5748AE}"/>
              </a:ext>
            </a:extLst>
          </p:cNvPr>
          <p:cNvSpPr/>
          <p:nvPr/>
        </p:nvSpPr>
        <p:spPr>
          <a:xfrm rot="20638743">
            <a:off x="1665288" y="2105025"/>
            <a:ext cx="107950" cy="1428750"/>
          </a:xfrm>
          <a:prstGeom prst="downArrow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9239F6-259B-43BB-B9B9-B8259228D420}"/>
              </a:ext>
            </a:extLst>
          </p:cNvPr>
          <p:cNvSpPr/>
          <p:nvPr/>
        </p:nvSpPr>
        <p:spPr>
          <a:xfrm>
            <a:off x="996950" y="5811838"/>
            <a:ext cx="7391400" cy="27622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ChunkFive Roman" panose="00000500000000000000" pitchFamily="50" charset="0"/>
              </a:rPr>
              <a:t>Time up!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00E890A-FC39-45F9-BAC4-46A6636B67A3}"/>
              </a:ext>
            </a:extLst>
          </p:cNvPr>
          <p:cNvSpPr/>
          <p:nvPr/>
        </p:nvSpPr>
        <p:spPr>
          <a:xfrm>
            <a:off x="552450" y="5670550"/>
            <a:ext cx="534988" cy="534988"/>
          </a:xfrm>
          <a:prstGeom prst="ellipse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69" name="TextBox 30">
            <a:extLst>
              <a:ext uri="{FF2B5EF4-FFF2-40B4-BE49-F238E27FC236}">
                <a16:creationId xmlns:a16="http://schemas.microsoft.com/office/drawing/2014/main" id="{671CC6FC-65E1-4B93-A2D9-69ADCD0D9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824538"/>
            <a:ext cx="485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tx1"/>
                </a:solidFill>
                <a:latin typeface="ChunkFive Roman" pitchFamily="50" charset="0"/>
              </a:rPr>
              <a:t>start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90638C-FB18-40F0-8464-84CB7AED07D3}"/>
              </a:ext>
            </a:extLst>
          </p:cNvPr>
          <p:cNvSpPr/>
          <p:nvPr/>
        </p:nvSpPr>
        <p:spPr>
          <a:xfrm>
            <a:off x="996950" y="5810250"/>
            <a:ext cx="7391400" cy="27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  <p:bldP spid="21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00853B1-2D4E-4AE4-8A9C-3B60776B6F7F}"/>
              </a:ext>
            </a:extLst>
          </p:cNvPr>
          <p:cNvSpPr/>
          <p:nvPr/>
        </p:nvSpPr>
        <p:spPr>
          <a:xfrm>
            <a:off x="719138" y="1601788"/>
            <a:ext cx="7669212" cy="4491037"/>
          </a:xfrm>
          <a:prstGeom prst="roundRect">
            <a:avLst/>
          </a:prstGeom>
          <a:solidFill>
            <a:srgbClr val="9FE2F7"/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531" name="Content Placeholder 6">
            <a:extLst>
              <a:ext uri="{FF2B5EF4-FFF2-40B4-BE49-F238E27FC236}">
                <a16:creationId xmlns:a16="http://schemas.microsoft.com/office/drawing/2014/main" id="{B7C60C84-4628-47B2-BD92-FCFD17F80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1788"/>
            <a:ext cx="7312025" cy="2428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1700"/>
              <a:t>Which of these do you think is the odd one out? Why?</a:t>
            </a:r>
          </a:p>
        </p:txBody>
      </p:sp>
      <p:sp>
        <p:nvSpPr>
          <p:cNvPr id="22532" name="TextBox 21">
            <a:extLst>
              <a:ext uri="{FF2B5EF4-FFF2-40B4-BE49-F238E27FC236}">
                <a16:creationId xmlns:a16="http://schemas.microsoft.com/office/drawing/2014/main" id="{F7D519B5-24BB-4E5A-93AE-D9D9F852E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234113"/>
            <a:ext cx="5181600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Rev Stani@flickr.com, Richard-Gi@flickr.com, CARLISLEHVACi@flickr.com and Horrortaxi@flickr.com) - granted under creative commons licence – attribution</a:t>
            </a:r>
          </a:p>
        </p:txBody>
      </p:sp>
      <p:pic>
        <p:nvPicPr>
          <p:cNvPr id="22533" name="Talking Partners">
            <a:extLst>
              <a:ext uri="{FF2B5EF4-FFF2-40B4-BE49-F238E27FC236}">
                <a16:creationId xmlns:a16="http://schemas.microsoft.com/office/drawing/2014/main" id="{3C86EEE9-318D-4792-A568-CDA962FAF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650CBB-BB48-43A5-B4AF-ED6A7983D38F}"/>
              </a:ext>
            </a:extLst>
          </p:cNvPr>
          <p:cNvSpPr/>
          <p:nvPr/>
        </p:nvSpPr>
        <p:spPr>
          <a:xfrm>
            <a:off x="1066800" y="2035175"/>
            <a:ext cx="2462213" cy="1897063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CBFA40-51B3-4CAD-816B-31F5ED652CE9}"/>
              </a:ext>
            </a:extLst>
          </p:cNvPr>
          <p:cNvSpPr/>
          <p:nvPr/>
        </p:nvSpPr>
        <p:spPr>
          <a:xfrm>
            <a:off x="1066800" y="4064000"/>
            <a:ext cx="2462213" cy="189706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D2A8EA3-B844-448C-80B6-5BE02EB1A6DB}"/>
              </a:ext>
            </a:extLst>
          </p:cNvPr>
          <p:cNvSpPr/>
          <p:nvPr/>
        </p:nvSpPr>
        <p:spPr>
          <a:xfrm>
            <a:off x="3703638" y="2006600"/>
            <a:ext cx="2462212" cy="189547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97B6A51-8315-4AC8-9F4A-0F5069820680}"/>
              </a:ext>
            </a:extLst>
          </p:cNvPr>
          <p:cNvSpPr/>
          <p:nvPr/>
        </p:nvSpPr>
        <p:spPr>
          <a:xfrm>
            <a:off x="3703638" y="4035425"/>
            <a:ext cx="2462212" cy="189547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8" name="Picture 2">
            <a:extLst>
              <a:ext uri="{FF2B5EF4-FFF2-40B4-BE49-F238E27FC236}">
                <a16:creationId xmlns:a16="http://schemas.microsoft.com/office/drawing/2014/main" id="{7F8BD6AD-FE01-424C-ADEC-230E9D77C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4306" r="26796" b="3749"/>
          <a:stretch>
            <a:fillRect/>
          </a:stretch>
        </p:blipFill>
        <p:spPr bwMode="auto">
          <a:xfrm>
            <a:off x="6543675" y="1362075"/>
            <a:ext cx="16764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itle 5">
            <a:extLst>
              <a:ext uri="{FF2B5EF4-FFF2-40B4-BE49-F238E27FC236}">
                <a16:creationId xmlns:a16="http://schemas.microsoft.com/office/drawing/2014/main" id="{3EAFE625-9A39-4280-B8C9-B5B12AF76EFE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800" b="1">
                <a:latin typeface="Sassoon Infant Md" pitchFamily="50" charset="0"/>
              </a:rPr>
              <a:t>Odd One Out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7ECA4-F619-4A62-BE43-6ABF91189EFF}"/>
              </a:ext>
            </a:extLst>
          </p:cNvPr>
          <p:cNvSpPr txBox="1"/>
          <p:nvPr/>
        </p:nvSpPr>
        <p:spPr>
          <a:xfrm>
            <a:off x="399120" y="334427"/>
            <a:ext cx="8589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your table today there are some objects. I would like you to have a look at the objects and then decide</a:t>
            </a:r>
          </a:p>
          <a:p>
            <a:r>
              <a:rPr lang="en-GB" dirty="0"/>
              <a:t> what the objects are made from. Once you have done this you will need to tick the materials on the sheet.</a:t>
            </a:r>
          </a:p>
        </p:txBody>
      </p:sp>
    </p:spTree>
    <p:extLst>
      <p:ext uri="{BB962C8B-B14F-4D97-AF65-F5344CB8AC3E}">
        <p14:creationId xmlns:p14="http://schemas.microsoft.com/office/powerpoint/2010/main" val="3091296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- On-Line - StAustellU3A">
            <a:extLst>
              <a:ext uri="{FF2B5EF4-FFF2-40B4-BE49-F238E27FC236}">
                <a16:creationId xmlns:a16="http://schemas.microsoft.com/office/drawing/2014/main" id="{AF849712-EBD9-4B96-8373-76BF68E4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4" y="118674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A8644-2245-41CC-BDDE-330C2D42641F}"/>
              </a:ext>
            </a:extLst>
          </p:cNvPr>
          <p:cNvSpPr txBox="1"/>
          <p:nvPr/>
        </p:nvSpPr>
        <p:spPr>
          <a:xfrm>
            <a:off x="1819469" y="3564294"/>
            <a:ext cx="4665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What materials are there in a window?</a:t>
            </a:r>
          </a:p>
          <a:p>
            <a:pPr marL="342900" indent="-342900">
              <a:buAutoNum type="arabicPeriod"/>
            </a:pPr>
            <a:r>
              <a:rPr lang="en-GB" dirty="0"/>
              <a:t>Can a spoon be made out of chocolate?</a:t>
            </a:r>
          </a:p>
          <a:p>
            <a:r>
              <a:rPr lang="en-GB" dirty="0"/>
              <a:t>3.    What is an invertebrate?</a:t>
            </a:r>
          </a:p>
        </p:txBody>
      </p:sp>
    </p:spTree>
    <p:extLst>
      <p:ext uri="{BB962C8B-B14F-4D97-AF65-F5344CB8AC3E}">
        <p14:creationId xmlns:p14="http://schemas.microsoft.com/office/powerpoint/2010/main" val="148629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13">
            <a:extLst>
              <a:ext uri="{FF2B5EF4-FFF2-40B4-BE49-F238E27FC236}">
                <a16:creationId xmlns:a16="http://schemas.microsoft.com/office/drawing/2014/main" id="{22CFCAE3-D115-4A66-874D-088DF94D6376}"/>
              </a:ext>
            </a:extLst>
          </p:cNvPr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GB" sz="3600" dirty="0"/>
              <a:t>Lesson 3: </a:t>
            </a:r>
            <a:r>
              <a:rPr lang="en-GB" sz="3200" dirty="0"/>
              <a:t>To be able  describe the properties of materials</a:t>
            </a:r>
            <a:endParaRPr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8BC14-EA07-4D7B-9A0F-E835EABFA815}"/>
              </a:ext>
            </a:extLst>
          </p:cNvPr>
          <p:cNvSpPr/>
          <p:nvPr/>
        </p:nvSpPr>
        <p:spPr>
          <a:xfrm>
            <a:off x="345232" y="2469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https://explorify.uk/en/activities/have-you-ever/stretched-a-hair-band-or-an-elastic-band-too-much</a:t>
            </a:r>
          </a:p>
        </p:txBody>
      </p:sp>
    </p:spTree>
    <p:extLst>
      <p:ext uri="{BB962C8B-B14F-4D97-AF65-F5344CB8AC3E}">
        <p14:creationId xmlns:p14="http://schemas.microsoft.com/office/powerpoint/2010/main" val="251643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9C88B-9595-41AE-A91F-CA18585A83F6}"/>
              </a:ext>
            </a:extLst>
          </p:cNvPr>
          <p:cNvSpPr txBox="1"/>
          <p:nvPr/>
        </p:nvSpPr>
        <p:spPr>
          <a:xfrm>
            <a:off x="508000" y="9652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3366B-CCCE-4246-A303-C92B0CEA665D}"/>
              </a:ext>
            </a:extLst>
          </p:cNvPr>
          <p:cNvSpPr txBox="1"/>
          <p:nvPr/>
        </p:nvSpPr>
        <p:spPr>
          <a:xfrm>
            <a:off x="3314700" y="70359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plastic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F626F-D1D1-4EF6-BA49-268816902A57}"/>
              </a:ext>
            </a:extLst>
          </p:cNvPr>
          <p:cNvSpPr txBox="1"/>
          <p:nvPr/>
        </p:nvSpPr>
        <p:spPr>
          <a:xfrm>
            <a:off x="1447800" y="207519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98B2D-BED8-4A2B-87E0-1892CD794A7F}"/>
              </a:ext>
            </a:extLst>
          </p:cNvPr>
          <p:cNvSpPr txBox="1"/>
          <p:nvPr/>
        </p:nvSpPr>
        <p:spPr>
          <a:xfrm>
            <a:off x="4419600" y="290578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metal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3CE93-96E2-41E6-95BB-4ABCA7B41B08}"/>
              </a:ext>
            </a:extLst>
          </p:cNvPr>
          <p:cNvSpPr txBox="1"/>
          <p:nvPr/>
        </p:nvSpPr>
        <p:spPr>
          <a:xfrm>
            <a:off x="6388100" y="105919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rock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4EE38-7CA1-4D6F-9D41-CE65BD0F2C4D}"/>
              </a:ext>
            </a:extLst>
          </p:cNvPr>
          <p:cNvSpPr txBox="1"/>
          <p:nvPr/>
        </p:nvSpPr>
        <p:spPr>
          <a:xfrm>
            <a:off x="6423876" y="2644170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03F6D-B63F-47A0-BFB6-9D9B038A918F}"/>
              </a:ext>
            </a:extLst>
          </p:cNvPr>
          <p:cNvSpPr txBox="1"/>
          <p:nvPr/>
        </p:nvSpPr>
        <p:spPr>
          <a:xfrm>
            <a:off x="1435100" y="373637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0D738-C29D-4BD1-A842-917E454DE1BE}"/>
              </a:ext>
            </a:extLst>
          </p:cNvPr>
          <p:cNvSpPr txBox="1"/>
          <p:nvPr/>
        </p:nvSpPr>
        <p:spPr>
          <a:xfrm>
            <a:off x="3817512" y="443739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FAE39-11BA-4649-910A-AC4234B49181}"/>
              </a:ext>
            </a:extLst>
          </p:cNvPr>
          <p:cNvSpPr txBox="1"/>
          <p:nvPr/>
        </p:nvSpPr>
        <p:spPr>
          <a:xfrm>
            <a:off x="6423876" y="425959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91FE1-5A33-410C-8E9F-668EAFB32A51}"/>
              </a:ext>
            </a:extLst>
          </p:cNvPr>
          <p:cNvSpPr txBox="1"/>
          <p:nvPr/>
        </p:nvSpPr>
        <p:spPr>
          <a:xfrm>
            <a:off x="1358031" y="5397552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natural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7AFB6-091A-4BC3-A5EA-2022D4C9B52B}"/>
              </a:ext>
            </a:extLst>
          </p:cNvPr>
          <p:cNvSpPr txBox="1"/>
          <p:nvPr/>
        </p:nvSpPr>
        <p:spPr>
          <a:xfrm>
            <a:off x="3978775" y="5631190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Man-made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AFEF-55F8-4DC4-ADFE-AEBCE9F54D6C}"/>
              </a:ext>
            </a:extLst>
          </p:cNvPr>
          <p:cNvSpPr txBox="1"/>
          <p:nvPr/>
        </p:nvSpPr>
        <p:spPr>
          <a:xfrm>
            <a:off x="6886502" y="535179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2525376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A803F6D-B63F-47A0-BFB6-9D9B038A918F}"/>
              </a:ext>
            </a:extLst>
          </p:cNvPr>
          <p:cNvSpPr txBox="1"/>
          <p:nvPr/>
        </p:nvSpPr>
        <p:spPr>
          <a:xfrm>
            <a:off x="1547986" y="1039824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0D738-C29D-4BD1-A842-917E454DE1BE}"/>
              </a:ext>
            </a:extLst>
          </p:cNvPr>
          <p:cNvSpPr txBox="1"/>
          <p:nvPr/>
        </p:nvSpPr>
        <p:spPr>
          <a:xfrm>
            <a:off x="5235765" y="1162345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FAE39-11BA-4649-910A-AC4234B49181}"/>
              </a:ext>
            </a:extLst>
          </p:cNvPr>
          <p:cNvSpPr txBox="1"/>
          <p:nvPr/>
        </p:nvSpPr>
        <p:spPr>
          <a:xfrm>
            <a:off x="7039697" y="258008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91FE1-5A33-410C-8E9F-668EAFB32A51}"/>
              </a:ext>
            </a:extLst>
          </p:cNvPr>
          <p:cNvSpPr txBox="1"/>
          <p:nvPr/>
        </p:nvSpPr>
        <p:spPr>
          <a:xfrm>
            <a:off x="816856" y="3626521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natural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7AFB6-091A-4BC3-A5EA-2022D4C9B52B}"/>
              </a:ext>
            </a:extLst>
          </p:cNvPr>
          <p:cNvSpPr txBox="1"/>
          <p:nvPr/>
        </p:nvSpPr>
        <p:spPr>
          <a:xfrm>
            <a:off x="3111028" y="3103301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Man-made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AFEF-55F8-4DC4-ADFE-AEBCE9F54D6C}"/>
              </a:ext>
            </a:extLst>
          </p:cNvPr>
          <p:cNvSpPr txBox="1"/>
          <p:nvPr/>
        </p:nvSpPr>
        <p:spPr>
          <a:xfrm>
            <a:off x="6914494" y="459601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property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231D3-3963-4D5E-932F-F9BDF168CEDE}"/>
              </a:ext>
            </a:extLst>
          </p:cNvPr>
          <p:cNvSpPr txBox="1"/>
          <p:nvPr/>
        </p:nvSpPr>
        <p:spPr>
          <a:xfrm>
            <a:off x="738308" y="2176396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scrunch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D4397-2402-4196-B7D2-3F4A6A01D707}"/>
              </a:ext>
            </a:extLst>
          </p:cNvPr>
          <p:cNvSpPr txBox="1"/>
          <p:nvPr/>
        </p:nvSpPr>
        <p:spPr>
          <a:xfrm>
            <a:off x="1381273" y="4770183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squishy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93620C-00A6-4F7B-8DDB-80A5A6A6092D}"/>
              </a:ext>
            </a:extLst>
          </p:cNvPr>
          <p:cNvSpPr txBox="1"/>
          <p:nvPr/>
        </p:nvSpPr>
        <p:spPr>
          <a:xfrm>
            <a:off x="3128976" y="1766453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bendy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02C4FD-600A-4E6D-8FAD-3AD4257517BD}"/>
              </a:ext>
            </a:extLst>
          </p:cNvPr>
          <p:cNvSpPr txBox="1"/>
          <p:nvPr/>
        </p:nvSpPr>
        <p:spPr>
          <a:xfrm>
            <a:off x="7039697" y="142395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twist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879B0-551F-40C6-B1E6-42826D06C0A5}"/>
              </a:ext>
            </a:extLst>
          </p:cNvPr>
          <p:cNvSpPr txBox="1"/>
          <p:nvPr/>
        </p:nvSpPr>
        <p:spPr>
          <a:xfrm>
            <a:off x="4149522" y="4854159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stretchy</a:t>
            </a:r>
          </a:p>
        </p:txBody>
      </p:sp>
    </p:spTree>
    <p:extLst>
      <p:ext uri="{BB962C8B-B14F-4D97-AF65-F5344CB8AC3E}">
        <p14:creationId xmlns:p14="http://schemas.microsoft.com/office/powerpoint/2010/main" val="356343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Talking Partners">
            <a:extLst>
              <a:ext uri="{FF2B5EF4-FFF2-40B4-BE49-F238E27FC236}">
                <a16:creationId xmlns:a16="http://schemas.microsoft.com/office/drawing/2014/main" id="{01907E16-66C0-49DE-A0FC-F9D34405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FC1502-E64E-4822-A8C2-B55FC86B9157}"/>
              </a:ext>
            </a:extLst>
          </p:cNvPr>
          <p:cNvSpPr/>
          <p:nvPr/>
        </p:nvSpPr>
        <p:spPr>
          <a:xfrm>
            <a:off x="719138" y="2224088"/>
            <a:ext cx="7666037" cy="3479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3A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AB973B-B8CF-452D-9C86-3B77BCBD6D0F}"/>
              </a:ext>
            </a:extLst>
          </p:cNvPr>
          <p:cNvSpPr/>
          <p:nvPr/>
        </p:nvSpPr>
        <p:spPr>
          <a:xfrm>
            <a:off x="1022350" y="2733675"/>
            <a:ext cx="777875" cy="77787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5DC1AF-BAC0-431F-9613-88579D3CC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354330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hard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BAF0335-4F64-4E05-A648-68471F8A9832}"/>
              </a:ext>
            </a:extLst>
          </p:cNvPr>
          <p:cNvSpPr/>
          <p:nvPr/>
        </p:nvSpPr>
        <p:spPr>
          <a:xfrm>
            <a:off x="1920875" y="2733675"/>
            <a:ext cx="779463" cy="77787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C4B4192-077A-47B3-B5D9-290915ED6D59}"/>
              </a:ext>
            </a:extLst>
          </p:cNvPr>
          <p:cNvSpPr/>
          <p:nvPr/>
        </p:nvSpPr>
        <p:spPr>
          <a:xfrm>
            <a:off x="2819400" y="2733675"/>
            <a:ext cx="777875" cy="77787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A2A05C9-CDAC-4903-AE64-63F3D6F3833A}"/>
              </a:ext>
            </a:extLst>
          </p:cNvPr>
          <p:cNvSpPr/>
          <p:nvPr/>
        </p:nvSpPr>
        <p:spPr>
          <a:xfrm>
            <a:off x="3722688" y="2733675"/>
            <a:ext cx="779462" cy="77787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A1D001A-0B76-48BB-B25D-57B6371F4657}"/>
              </a:ext>
            </a:extLst>
          </p:cNvPr>
          <p:cNvSpPr/>
          <p:nvPr/>
        </p:nvSpPr>
        <p:spPr>
          <a:xfrm>
            <a:off x="4618038" y="2733675"/>
            <a:ext cx="777875" cy="777875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82050D3-B7B7-442E-9546-0029B848C6B8}"/>
              </a:ext>
            </a:extLst>
          </p:cNvPr>
          <p:cNvSpPr/>
          <p:nvPr/>
        </p:nvSpPr>
        <p:spPr>
          <a:xfrm>
            <a:off x="5527675" y="2733675"/>
            <a:ext cx="777875" cy="777875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9E587F0-AA59-44BF-B3E1-7A4AB1A4170B}"/>
              </a:ext>
            </a:extLst>
          </p:cNvPr>
          <p:cNvSpPr/>
          <p:nvPr/>
        </p:nvSpPr>
        <p:spPr>
          <a:xfrm>
            <a:off x="6403975" y="2733675"/>
            <a:ext cx="777875" cy="777875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1876F0CC-E146-484E-A489-E585DFFF24B8}"/>
              </a:ext>
            </a:extLst>
          </p:cNvPr>
          <p:cNvSpPr/>
          <p:nvPr/>
        </p:nvSpPr>
        <p:spPr>
          <a:xfrm>
            <a:off x="7310438" y="2732088"/>
            <a:ext cx="777875" cy="777875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EA1619B8-C9AF-4B45-B815-04FFEBC0CCFA}"/>
              </a:ext>
            </a:extLst>
          </p:cNvPr>
          <p:cNvSpPr/>
          <p:nvPr/>
        </p:nvSpPr>
        <p:spPr>
          <a:xfrm>
            <a:off x="1022350" y="4065588"/>
            <a:ext cx="777875" cy="777875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AF373BB-8FA1-4295-9156-9FD16FCC77BF}"/>
              </a:ext>
            </a:extLst>
          </p:cNvPr>
          <p:cNvSpPr/>
          <p:nvPr/>
        </p:nvSpPr>
        <p:spPr>
          <a:xfrm>
            <a:off x="1931988" y="4065588"/>
            <a:ext cx="777875" cy="77787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BF0C9B4-DD1A-49A6-9B45-94006AD7DAF2}"/>
              </a:ext>
            </a:extLst>
          </p:cNvPr>
          <p:cNvSpPr/>
          <p:nvPr/>
        </p:nvSpPr>
        <p:spPr>
          <a:xfrm>
            <a:off x="2819400" y="4065588"/>
            <a:ext cx="777875" cy="777875"/>
          </a:xfrm>
          <a:prstGeom prst="round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5940BFC-63A6-4A18-A206-DC76023957C0}"/>
              </a:ext>
            </a:extLst>
          </p:cNvPr>
          <p:cNvSpPr/>
          <p:nvPr/>
        </p:nvSpPr>
        <p:spPr>
          <a:xfrm>
            <a:off x="3722688" y="4065588"/>
            <a:ext cx="779462" cy="777875"/>
          </a:xfrm>
          <a:prstGeom prst="round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1B0830F-DB87-4AFE-87FD-EED8CA15C82E}"/>
              </a:ext>
            </a:extLst>
          </p:cNvPr>
          <p:cNvSpPr/>
          <p:nvPr/>
        </p:nvSpPr>
        <p:spPr>
          <a:xfrm>
            <a:off x="4618038" y="4057650"/>
            <a:ext cx="777875" cy="77787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830EB3-114F-45C1-BC91-83025BD100CA}"/>
              </a:ext>
            </a:extLst>
          </p:cNvPr>
          <p:cNvSpPr/>
          <p:nvPr/>
        </p:nvSpPr>
        <p:spPr>
          <a:xfrm>
            <a:off x="5516563" y="4057650"/>
            <a:ext cx="779462" cy="777875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9C9223F-4DF2-460C-A07F-BF821F8926DC}"/>
              </a:ext>
            </a:extLst>
          </p:cNvPr>
          <p:cNvSpPr/>
          <p:nvPr/>
        </p:nvSpPr>
        <p:spPr>
          <a:xfrm>
            <a:off x="6380163" y="4041775"/>
            <a:ext cx="777875" cy="777875"/>
          </a:xfrm>
          <a:prstGeom prst="round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B24A05D-37F3-47AF-A341-50D1D36DDC57}"/>
              </a:ext>
            </a:extLst>
          </p:cNvPr>
          <p:cNvSpPr/>
          <p:nvPr/>
        </p:nvSpPr>
        <p:spPr>
          <a:xfrm>
            <a:off x="7310438" y="4017963"/>
            <a:ext cx="777875" cy="777875"/>
          </a:xfrm>
          <a:prstGeom prst="round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ssoon Infant Rg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6488A9-18E9-4778-AA62-997319C3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354330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soft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3EA792-9F3E-47DF-9C9C-1C53A97E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788" y="354330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stretchy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63A56F0-C128-4F57-BA5C-4093A88E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35433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stiff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3B07F8-57C4-4C25-8D66-7CB35C0D6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354330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shiny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D5DBC8-2255-4334-AF1B-2B3DC83E6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63" y="3546475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dull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55A8CD-3929-40E4-8C04-41CE64DBF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354330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rough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FF278-E549-41A1-A534-12C10D823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3540125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smooth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A92944-8EFC-4B7B-93A8-8A4C200C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913313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bendy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27E8E1-418F-46D3-B3FB-7C36B7AAE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926013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not bendy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E27805E-9A04-492F-821A-76BD9088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4913313"/>
            <a:ext cx="120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waterproof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96ED89-7BF9-4015-9034-A85565F2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913313"/>
            <a:ext cx="124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not waterproof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1FCF5F-1140-44B5-B3C4-822483BC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8" y="4905375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absorbent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DFFD16C-E9FF-4C42-8E03-B09CD94E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4913313"/>
            <a:ext cx="1109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not absorbent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8FD3D3-22C7-49E8-AA15-C96A03613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4867275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opaque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382E7F-8D60-4D7B-91D9-D2D00533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4860925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Sassoon Infant Rg" pitchFamily="50" charset="0"/>
              </a:rPr>
              <a:t>transparent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41B4E-1F36-42D2-8FB5-841AA49AA1B4}"/>
              </a:ext>
            </a:extLst>
          </p:cNvPr>
          <p:cNvSpPr txBox="1"/>
          <p:nvPr/>
        </p:nvSpPr>
        <p:spPr>
          <a:xfrm>
            <a:off x="1278030" y="1507629"/>
            <a:ext cx="634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Here are some more words that we can use to describe the different materials.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4;p17">
            <a:extLst>
              <a:ext uri="{FF2B5EF4-FFF2-40B4-BE49-F238E27FC236}">
                <a16:creationId xmlns:a16="http://schemas.microsoft.com/office/drawing/2014/main" id="{AC871FC5-3D3C-4967-AF91-CDCEC0CDBB5B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19" y="387903"/>
            <a:ext cx="852720" cy="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;p14">
            <a:extLst>
              <a:ext uri="{FF2B5EF4-FFF2-40B4-BE49-F238E27FC236}">
                <a16:creationId xmlns:a16="http://schemas.microsoft.com/office/drawing/2014/main" id="{399659C5-1833-4E93-8B79-86BD3B2FE1C8}"/>
              </a:ext>
            </a:extLst>
          </p:cNvPr>
          <p:cNvSpPr/>
          <p:nvPr/>
        </p:nvSpPr>
        <p:spPr>
          <a:xfrm>
            <a:off x="1383788" y="253477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Types of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7A13-CEBA-47CF-97C4-C2CB7B1E6E95}"/>
              </a:ext>
            </a:extLst>
          </p:cNvPr>
          <p:cNvSpPr txBox="1"/>
          <p:nvPr/>
        </p:nvSpPr>
        <p:spPr>
          <a:xfrm>
            <a:off x="382555" y="2090057"/>
            <a:ext cx="581601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 I would like to test the property of the materials out.</a:t>
            </a:r>
          </a:p>
          <a:p>
            <a:endParaRPr lang="en-GB" dirty="0"/>
          </a:p>
          <a:p>
            <a:r>
              <a:rPr lang="en-GB" dirty="0"/>
              <a:t>You will need to pick up the object and see what you can do with it.</a:t>
            </a:r>
          </a:p>
          <a:p>
            <a:endParaRPr lang="en-GB" dirty="0"/>
          </a:p>
          <a:p>
            <a:r>
              <a:rPr lang="en-GB" dirty="0"/>
              <a:t>Can you </a:t>
            </a:r>
            <a:r>
              <a:rPr lang="en-GB"/>
              <a:t>twist it?</a:t>
            </a:r>
            <a:endParaRPr lang="en-GB" dirty="0"/>
          </a:p>
          <a:p>
            <a:endParaRPr lang="en-GB" dirty="0"/>
          </a:p>
          <a:p>
            <a:r>
              <a:rPr lang="en-GB" dirty="0"/>
              <a:t>Can you bend it?</a:t>
            </a:r>
          </a:p>
          <a:p>
            <a:endParaRPr lang="en-GB" dirty="0"/>
          </a:p>
          <a:p>
            <a:r>
              <a:rPr lang="en-GB" dirty="0"/>
              <a:t>Can you stretch it?</a:t>
            </a:r>
          </a:p>
          <a:p>
            <a:endParaRPr lang="en-GB" dirty="0"/>
          </a:p>
          <a:p>
            <a:r>
              <a:rPr lang="en-GB" dirty="0"/>
              <a:t>When you have tested the object you will need to tick the correct boxes.</a:t>
            </a:r>
          </a:p>
        </p:txBody>
      </p:sp>
    </p:spTree>
    <p:extLst>
      <p:ext uri="{BB962C8B-B14F-4D97-AF65-F5344CB8AC3E}">
        <p14:creationId xmlns:p14="http://schemas.microsoft.com/office/powerpoint/2010/main" val="305355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- On-Line - StAustellU3A">
            <a:extLst>
              <a:ext uri="{FF2B5EF4-FFF2-40B4-BE49-F238E27FC236}">
                <a16:creationId xmlns:a16="http://schemas.microsoft.com/office/drawing/2014/main" id="{AF849712-EBD9-4B96-8373-76BF68E4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4" y="118674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A8644-2245-41CC-BDDE-330C2D42641F}"/>
              </a:ext>
            </a:extLst>
          </p:cNvPr>
          <p:cNvSpPr txBox="1"/>
          <p:nvPr/>
        </p:nvSpPr>
        <p:spPr>
          <a:xfrm>
            <a:off x="1819469" y="3564294"/>
            <a:ext cx="4665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What is a property of a material?</a:t>
            </a:r>
          </a:p>
          <a:p>
            <a:pPr marL="342900" indent="-342900">
              <a:buAutoNum type="arabicPeriod"/>
            </a:pPr>
            <a:r>
              <a:rPr lang="en-GB" dirty="0"/>
              <a:t>Name an object that can be made from metal?</a:t>
            </a:r>
          </a:p>
          <a:p>
            <a:r>
              <a:rPr lang="en-GB" dirty="0"/>
              <a:t>3.    </a:t>
            </a:r>
            <a:r>
              <a:rPr lang="en-GB"/>
              <a:t>Name a mammal?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057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13">
            <a:extLst>
              <a:ext uri="{FF2B5EF4-FFF2-40B4-BE49-F238E27FC236}">
                <a16:creationId xmlns:a16="http://schemas.microsoft.com/office/drawing/2014/main" id="{22CFCAE3-D115-4A66-874D-088DF94D6376}"/>
              </a:ext>
            </a:extLst>
          </p:cNvPr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GB" sz="3600" dirty="0"/>
              <a:t>Lesson 4 and 5: </a:t>
            </a:r>
            <a:r>
              <a:rPr lang="en-GB" sz="3200" dirty="0"/>
              <a:t>To be able to investigate the physical properties of materials</a:t>
            </a:r>
            <a:endParaRPr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8BC14-EA07-4D7B-9A0F-E835EABFA815}"/>
              </a:ext>
            </a:extLst>
          </p:cNvPr>
          <p:cNvSpPr/>
          <p:nvPr/>
        </p:nvSpPr>
        <p:spPr>
          <a:xfrm>
            <a:off x="345232" y="2469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https://explorify.uk/en/activities/whats-going-on/spinning-a-yarn</a:t>
            </a:r>
          </a:p>
        </p:txBody>
      </p:sp>
    </p:spTree>
    <p:extLst>
      <p:ext uri="{BB962C8B-B14F-4D97-AF65-F5344CB8AC3E}">
        <p14:creationId xmlns:p14="http://schemas.microsoft.com/office/powerpoint/2010/main" val="4026238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9C88B-9595-41AE-A91F-CA18585A83F6}"/>
              </a:ext>
            </a:extLst>
          </p:cNvPr>
          <p:cNvSpPr txBox="1"/>
          <p:nvPr/>
        </p:nvSpPr>
        <p:spPr>
          <a:xfrm>
            <a:off x="508000" y="9652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3366B-CCCE-4246-A303-C92B0CEA665D}"/>
              </a:ext>
            </a:extLst>
          </p:cNvPr>
          <p:cNvSpPr txBox="1"/>
          <p:nvPr/>
        </p:nvSpPr>
        <p:spPr>
          <a:xfrm>
            <a:off x="3314700" y="70359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plastic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F626F-D1D1-4EF6-BA49-268816902A57}"/>
              </a:ext>
            </a:extLst>
          </p:cNvPr>
          <p:cNvSpPr txBox="1"/>
          <p:nvPr/>
        </p:nvSpPr>
        <p:spPr>
          <a:xfrm>
            <a:off x="1447800" y="207519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98B2D-BED8-4A2B-87E0-1892CD794A7F}"/>
              </a:ext>
            </a:extLst>
          </p:cNvPr>
          <p:cNvSpPr txBox="1"/>
          <p:nvPr/>
        </p:nvSpPr>
        <p:spPr>
          <a:xfrm>
            <a:off x="4419600" y="290578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metal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3CE93-96E2-41E6-95BB-4ABCA7B41B08}"/>
              </a:ext>
            </a:extLst>
          </p:cNvPr>
          <p:cNvSpPr txBox="1"/>
          <p:nvPr/>
        </p:nvSpPr>
        <p:spPr>
          <a:xfrm>
            <a:off x="6388100" y="105919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rock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4EE38-7CA1-4D6F-9D41-CE65BD0F2C4D}"/>
              </a:ext>
            </a:extLst>
          </p:cNvPr>
          <p:cNvSpPr txBox="1"/>
          <p:nvPr/>
        </p:nvSpPr>
        <p:spPr>
          <a:xfrm>
            <a:off x="6423876" y="2644170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03F6D-B63F-47A0-BFB6-9D9B038A918F}"/>
              </a:ext>
            </a:extLst>
          </p:cNvPr>
          <p:cNvSpPr txBox="1"/>
          <p:nvPr/>
        </p:nvSpPr>
        <p:spPr>
          <a:xfrm>
            <a:off x="1435100" y="373637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0D738-C29D-4BD1-A842-917E454DE1BE}"/>
              </a:ext>
            </a:extLst>
          </p:cNvPr>
          <p:cNvSpPr txBox="1"/>
          <p:nvPr/>
        </p:nvSpPr>
        <p:spPr>
          <a:xfrm>
            <a:off x="3817512" y="443739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FAE39-11BA-4649-910A-AC4234B49181}"/>
              </a:ext>
            </a:extLst>
          </p:cNvPr>
          <p:cNvSpPr txBox="1"/>
          <p:nvPr/>
        </p:nvSpPr>
        <p:spPr>
          <a:xfrm>
            <a:off x="6423876" y="425959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91FE1-5A33-410C-8E9F-668EAFB32A51}"/>
              </a:ext>
            </a:extLst>
          </p:cNvPr>
          <p:cNvSpPr txBox="1"/>
          <p:nvPr/>
        </p:nvSpPr>
        <p:spPr>
          <a:xfrm>
            <a:off x="1358031" y="5397552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natural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7AFB6-091A-4BC3-A5EA-2022D4C9B52B}"/>
              </a:ext>
            </a:extLst>
          </p:cNvPr>
          <p:cNvSpPr txBox="1"/>
          <p:nvPr/>
        </p:nvSpPr>
        <p:spPr>
          <a:xfrm>
            <a:off x="3978775" y="5631190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Man-made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AFEF-55F8-4DC4-ADFE-AEBCE9F54D6C}"/>
              </a:ext>
            </a:extLst>
          </p:cNvPr>
          <p:cNvSpPr txBox="1"/>
          <p:nvPr/>
        </p:nvSpPr>
        <p:spPr>
          <a:xfrm>
            <a:off x="6886502" y="535179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property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DE436-2D6A-483D-998C-D2044176B48B}"/>
              </a:ext>
            </a:extLst>
          </p:cNvPr>
          <p:cNvSpPr txBox="1"/>
          <p:nvPr/>
        </p:nvSpPr>
        <p:spPr>
          <a:xfrm>
            <a:off x="3314700" y="1884784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absorbent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A5BF3-1745-4616-B0F6-B0C6997F7B17}"/>
              </a:ext>
            </a:extLst>
          </p:cNvPr>
          <p:cNvSpPr txBox="1"/>
          <p:nvPr/>
        </p:nvSpPr>
        <p:spPr>
          <a:xfrm>
            <a:off x="6260370" y="1844356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Water proof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C2B36-85D7-4E24-8E1A-5C2AE2B1B6ED}"/>
              </a:ext>
            </a:extLst>
          </p:cNvPr>
          <p:cNvSpPr txBox="1"/>
          <p:nvPr/>
        </p:nvSpPr>
        <p:spPr>
          <a:xfrm>
            <a:off x="5806085" y="274024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repel</a:t>
            </a:r>
          </a:p>
        </p:txBody>
      </p:sp>
    </p:spTree>
    <p:extLst>
      <p:ext uri="{BB962C8B-B14F-4D97-AF65-F5344CB8AC3E}">
        <p14:creationId xmlns:p14="http://schemas.microsoft.com/office/powerpoint/2010/main" val="140806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552090" y="1449240"/>
            <a:ext cx="8074325" cy="2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numCol="1" anchor="t" anchorCtr="0">
            <a:noAutofit/>
          </a:bodyPr>
          <a:lstStyle/>
          <a:p>
            <a:pPr marL="496650" indent="-457200">
              <a:spcBef>
                <a:spcPts val="600"/>
              </a:spcBef>
              <a:buClr>
                <a:schemeClr val="dk1"/>
              </a:buClr>
              <a:buSzPts val="2800"/>
              <a:buAutoNum type="arabicParenR"/>
            </a:pPr>
            <a:r>
              <a:rPr lang="en-GB" sz="24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I link the physical features of materials to their properties?</a:t>
            </a:r>
          </a:p>
          <a:p>
            <a:pPr marL="496650" indent="-457200">
              <a:spcBef>
                <a:spcPts val="600"/>
              </a:spcBef>
              <a:buClr>
                <a:schemeClr val="dk1"/>
              </a:buClr>
              <a:buSzPts val="2800"/>
              <a:buAutoNum type="arabicParenR"/>
            </a:pPr>
            <a:r>
              <a:rPr lang="en-GB" sz="24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I make suggestions for materials to make objects based on properties?</a:t>
            </a:r>
          </a:p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GB" sz="24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95" name="Google Shape;95;p14"/>
          <p:cNvSpPr/>
          <p:nvPr/>
        </p:nvSpPr>
        <p:spPr>
          <a:xfrm>
            <a:off x="1388119" y="160714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5400"/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Am I going to learn today?</a:t>
            </a:r>
            <a:r>
              <a:rPr lang="en-GB" sz="405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405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 amt="58999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68" y="381605"/>
            <a:ext cx="791345" cy="6435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6;p16">
            <a:extLst>
              <a:ext uri="{FF2B5EF4-FFF2-40B4-BE49-F238E27FC236}">
                <a16:creationId xmlns:a16="http://schemas.microsoft.com/office/drawing/2014/main" id="{CE3BF20C-78B0-44C7-A79D-513B866E4C14}"/>
              </a:ext>
            </a:extLst>
          </p:cNvPr>
          <p:cNvSpPr/>
          <p:nvPr/>
        </p:nvSpPr>
        <p:spPr>
          <a:xfrm>
            <a:off x="217559" y="200134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ED70B-A79B-4F01-9471-85BF01E65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87" b="3258"/>
          <a:stretch/>
        </p:blipFill>
        <p:spPr>
          <a:xfrm>
            <a:off x="3046208" y="3429000"/>
            <a:ext cx="3051583" cy="3136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10" y="455150"/>
            <a:ext cx="810881" cy="4927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5;p14">
            <a:extLst>
              <a:ext uri="{FF2B5EF4-FFF2-40B4-BE49-F238E27FC236}">
                <a16:creationId xmlns:a16="http://schemas.microsoft.com/office/drawing/2014/main" id="{99E548A2-DC77-4842-8A76-7C4B6F68DC04}"/>
              </a:ext>
            </a:extLst>
          </p:cNvPr>
          <p:cNvSpPr/>
          <p:nvPr/>
        </p:nvSpPr>
        <p:spPr>
          <a:xfrm>
            <a:off x="1383788" y="155012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Materials Song</a:t>
            </a:r>
          </a:p>
        </p:txBody>
      </p:sp>
      <p:sp>
        <p:nvSpPr>
          <p:cNvPr id="11" name="Google Shape;116;p16">
            <a:extLst>
              <a:ext uri="{FF2B5EF4-FFF2-40B4-BE49-F238E27FC236}">
                <a16:creationId xmlns:a16="http://schemas.microsoft.com/office/drawing/2014/main" id="{2CE5F871-0CDD-47BF-958E-B5C17737C60C}"/>
              </a:ext>
            </a:extLst>
          </p:cNvPr>
          <p:cNvSpPr/>
          <p:nvPr/>
        </p:nvSpPr>
        <p:spPr>
          <a:xfrm>
            <a:off x="228110" y="214202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" name="Google Shape;93;p14">
            <a:extLst>
              <a:ext uri="{FF2B5EF4-FFF2-40B4-BE49-F238E27FC236}">
                <a16:creationId xmlns:a16="http://schemas.microsoft.com/office/drawing/2014/main" id="{F57551D6-5691-47FD-87A0-01B365C4A10E}"/>
              </a:ext>
            </a:extLst>
          </p:cNvPr>
          <p:cNvSpPr/>
          <p:nvPr/>
        </p:nvSpPr>
        <p:spPr>
          <a:xfrm>
            <a:off x="175846" y="1449239"/>
            <a:ext cx="8792308" cy="376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numCol="1" anchor="t" anchorCtr="0">
            <a:noAutofit/>
          </a:bodyPr>
          <a:lstStyle/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GB" sz="21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to the song:</a:t>
            </a:r>
          </a:p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GB" sz="21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www.youtube.com/watch?v=_oK8CRa2rXY</a:t>
            </a:r>
            <a:endParaRPr lang="en-GB" sz="21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endParaRPr lang="en-GB" sz="21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9450" algn="ctr">
              <a:spcAft>
                <a:spcPts val="600"/>
              </a:spcAft>
              <a:buClr>
                <a:schemeClr val="dk1"/>
              </a:buClr>
              <a:buSzPts val="2800"/>
            </a:pPr>
            <a:endParaRPr lang="en-GB" sz="21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9450" algn="ctr">
              <a:spcAft>
                <a:spcPts val="600"/>
              </a:spcAft>
              <a:buClr>
                <a:schemeClr val="dk1"/>
              </a:buClr>
              <a:buSzPts val="2800"/>
            </a:pPr>
            <a:endParaRPr lang="en-GB" sz="21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79781F-BC54-4FE9-8982-33F6C65554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462" t="23525" r="3693" b="33514"/>
          <a:stretch/>
        </p:blipFill>
        <p:spPr>
          <a:xfrm>
            <a:off x="1798053" y="2992901"/>
            <a:ext cx="5547893" cy="305620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ECB742-C796-4325-8D4C-DB7176446688}"/>
              </a:ext>
            </a:extLst>
          </p:cNvPr>
          <p:cNvSpPr/>
          <p:nvPr/>
        </p:nvSpPr>
        <p:spPr>
          <a:xfrm>
            <a:off x="341192" y="1665026"/>
            <a:ext cx="4135272" cy="4790364"/>
          </a:xfrm>
          <a:prstGeom prst="roundRect">
            <a:avLst>
              <a:gd name="adj" fmla="val 82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10" y="455150"/>
            <a:ext cx="810881" cy="4927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5;p14">
            <a:extLst>
              <a:ext uri="{FF2B5EF4-FFF2-40B4-BE49-F238E27FC236}">
                <a16:creationId xmlns:a16="http://schemas.microsoft.com/office/drawing/2014/main" id="{99E548A2-DC77-4842-8A76-7C4B6F68DC04}"/>
              </a:ext>
            </a:extLst>
          </p:cNvPr>
          <p:cNvSpPr/>
          <p:nvPr/>
        </p:nvSpPr>
        <p:spPr>
          <a:xfrm>
            <a:off x="1383788" y="155012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Waterproof Materials</a:t>
            </a:r>
          </a:p>
        </p:txBody>
      </p:sp>
      <p:sp>
        <p:nvSpPr>
          <p:cNvPr id="11" name="Google Shape;116;p16">
            <a:extLst>
              <a:ext uri="{FF2B5EF4-FFF2-40B4-BE49-F238E27FC236}">
                <a16:creationId xmlns:a16="http://schemas.microsoft.com/office/drawing/2014/main" id="{2CE5F871-0CDD-47BF-958E-B5C17737C60C}"/>
              </a:ext>
            </a:extLst>
          </p:cNvPr>
          <p:cNvSpPr/>
          <p:nvPr/>
        </p:nvSpPr>
        <p:spPr>
          <a:xfrm>
            <a:off x="228110" y="214202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" name="Google Shape;93;p14">
            <a:extLst>
              <a:ext uri="{FF2B5EF4-FFF2-40B4-BE49-F238E27FC236}">
                <a16:creationId xmlns:a16="http://schemas.microsoft.com/office/drawing/2014/main" id="{F57551D6-5691-47FD-87A0-01B365C4A10E}"/>
              </a:ext>
            </a:extLst>
          </p:cNvPr>
          <p:cNvSpPr/>
          <p:nvPr/>
        </p:nvSpPr>
        <p:spPr>
          <a:xfrm>
            <a:off x="702355" y="1858277"/>
            <a:ext cx="3412945" cy="94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numCol="1" anchor="t" anchorCtr="0">
            <a:noAutofit/>
          </a:bodyPr>
          <a:lstStyle/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GB" sz="2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materials do not let water go through them: they are called </a:t>
            </a:r>
            <a:r>
              <a:rPr lang="en-GB" sz="20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waterproof</a:t>
            </a:r>
            <a:r>
              <a:rPr lang="en-GB" sz="2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materials.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93D07-8FCA-414B-A88D-F686B30C6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07"/>
          <a:stretch/>
        </p:blipFill>
        <p:spPr>
          <a:xfrm>
            <a:off x="763401" y="3538180"/>
            <a:ext cx="3277471" cy="2495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874C4-A943-4B0F-859C-14E2F7004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43" t="8727" r="37036" b="43482"/>
          <a:stretch/>
        </p:blipFill>
        <p:spPr>
          <a:xfrm rot="5400000">
            <a:off x="5506255" y="3147256"/>
            <a:ext cx="2495622" cy="327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B3592E-DE65-4F44-9BEE-775604EB13BA}"/>
              </a:ext>
            </a:extLst>
          </p:cNvPr>
          <p:cNvSpPr/>
          <p:nvPr/>
        </p:nvSpPr>
        <p:spPr>
          <a:xfrm>
            <a:off x="4953501" y="1939884"/>
            <a:ext cx="3488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450" lvl="0">
              <a:spcBef>
                <a:spcPts val="600"/>
              </a:spcBef>
              <a:buSzPts val="2800"/>
            </a:pPr>
            <a:r>
              <a:rPr lang="en-GB" sz="2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Other materials have tiny holes that water can flow into: they are called </a:t>
            </a:r>
            <a:r>
              <a:rPr lang="en-GB" sz="20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absorbent</a:t>
            </a:r>
            <a:r>
              <a:rPr lang="en-GB" sz="2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materials.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939F0E-935C-4071-828F-5C11C255D6F8}"/>
              </a:ext>
            </a:extLst>
          </p:cNvPr>
          <p:cNvSpPr/>
          <p:nvPr/>
        </p:nvSpPr>
        <p:spPr>
          <a:xfrm>
            <a:off x="4686430" y="1665026"/>
            <a:ext cx="4135272" cy="4790364"/>
          </a:xfrm>
          <a:prstGeom prst="roundRect">
            <a:avLst>
              <a:gd name="adj" fmla="val 82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54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14">
            <a:extLst>
              <a:ext uri="{FF2B5EF4-FFF2-40B4-BE49-F238E27FC236}">
                <a16:creationId xmlns:a16="http://schemas.microsoft.com/office/drawing/2014/main" id="{567F1CE6-F5FB-4B7E-9636-9FEB3FC8517D}"/>
              </a:ext>
            </a:extLst>
          </p:cNvPr>
          <p:cNvSpPr/>
          <p:nvPr/>
        </p:nvSpPr>
        <p:spPr>
          <a:xfrm>
            <a:off x="1388119" y="160714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5400"/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Investigation</a:t>
            </a:r>
            <a:endParaRPr sz="405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D2649-4190-436F-9E77-AE943194417E}"/>
              </a:ext>
            </a:extLst>
          </p:cNvPr>
          <p:cNvSpPr txBox="1"/>
          <p:nvPr/>
        </p:nvSpPr>
        <p:spPr>
          <a:xfrm>
            <a:off x="466531" y="1474237"/>
            <a:ext cx="70968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the next two lessons we are going to test the properties of different materials.</a:t>
            </a:r>
          </a:p>
          <a:p>
            <a:endParaRPr lang="en-GB" dirty="0"/>
          </a:p>
          <a:p>
            <a:r>
              <a:rPr lang="en-GB" dirty="0"/>
              <a:t>We need to find out which materials are waterproof so Teddy can have a new umbrella.</a:t>
            </a:r>
          </a:p>
          <a:p>
            <a:endParaRPr lang="en-GB" dirty="0"/>
          </a:p>
          <a:p>
            <a:r>
              <a:rPr lang="en-GB" dirty="0"/>
              <a:t>What do I mean by waterproof?</a:t>
            </a:r>
          </a:p>
          <a:p>
            <a:endParaRPr lang="en-GB" dirty="0"/>
          </a:p>
          <a:p>
            <a:r>
              <a:rPr lang="en-GB" dirty="0"/>
              <a:t>How will I know if it is waterproof?</a:t>
            </a:r>
          </a:p>
          <a:p>
            <a:endParaRPr lang="en-GB" dirty="0"/>
          </a:p>
          <a:p>
            <a:r>
              <a:rPr lang="en-GB" dirty="0"/>
              <a:t>What materials do you think will make the best umbrella and why?</a:t>
            </a:r>
          </a:p>
        </p:txBody>
      </p:sp>
    </p:spTree>
    <p:extLst>
      <p:ext uri="{BB962C8B-B14F-4D97-AF65-F5344CB8AC3E}">
        <p14:creationId xmlns:p14="http://schemas.microsoft.com/office/powerpoint/2010/main" val="4533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478014" y="1409101"/>
            <a:ext cx="8171464" cy="1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numCol="1" anchor="t" anchorCtr="0">
            <a:noAutofit/>
          </a:bodyPr>
          <a:lstStyle/>
          <a:p>
            <a:pPr marL="496650" indent="-457200">
              <a:spcBef>
                <a:spcPts val="600"/>
              </a:spcBef>
              <a:buClr>
                <a:schemeClr val="dk1"/>
              </a:buClr>
              <a:buSzPts val="2800"/>
              <a:buAutoNum type="arabicParenR"/>
            </a:pPr>
            <a:r>
              <a:rPr lang="en-GB" sz="21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I identify materials?</a:t>
            </a:r>
          </a:p>
          <a:p>
            <a:pPr marL="496650" indent="-457200">
              <a:spcBef>
                <a:spcPts val="600"/>
              </a:spcBef>
              <a:buClr>
                <a:schemeClr val="dk1"/>
              </a:buClr>
              <a:buSzPts val="2800"/>
              <a:buAutoNum type="arabicParenR"/>
            </a:pPr>
            <a:r>
              <a:rPr lang="en-GB" sz="21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I identify the materials from which objects are made?</a:t>
            </a:r>
          </a:p>
          <a:p>
            <a:pPr marL="39450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GB" sz="21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95" name="Google Shape;95;p14"/>
          <p:cNvSpPr/>
          <p:nvPr/>
        </p:nvSpPr>
        <p:spPr>
          <a:xfrm>
            <a:off x="1388119" y="160714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5400"/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Am I going to learn today?</a:t>
            </a:r>
            <a:r>
              <a:rPr lang="en-GB" sz="405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405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 amt="58999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68" y="381605"/>
            <a:ext cx="791345" cy="6435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6;p16">
            <a:extLst>
              <a:ext uri="{FF2B5EF4-FFF2-40B4-BE49-F238E27FC236}">
                <a16:creationId xmlns:a16="http://schemas.microsoft.com/office/drawing/2014/main" id="{CE3BF20C-78B0-44C7-A79D-513B866E4C14}"/>
              </a:ext>
            </a:extLst>
          </p:cNvPr>
          <p:cNvSpPr/>
          <p:nvPr/>
        </p:nvSpPr>
        <p:spPr>
          <a:xfrm>
            <a:off x="217559" y="200134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59137-AB8A-46DD-AD1C-C9F1C9C6A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194" y="2861682"/>
            <a:ext cx="5099612" cy="284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14">
            <a:extLst>
              <a:ext uri="{FF2B5EF4-FFF2-40B4-BE49-F238E27FC236}">
                <a16:creationId xmlns:a16="http://schemas.microsoft.com/office/drawing/2014/main" id="{EA9B8D92-BBEB-49A7-8CCA-75DB701A1A7A}"/>
              </a:ext>
            </a:extLst>
          </p:cNvPr>
          <p:cNvSpPr/>
          <p:nvPr/>
        </p:nvSpPr>
        <p:spPr>
          <a:xfrm>
            <a:off x="1388119" y="160714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5400"/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Predict</a:t>
            </a:r>
            <a:endParaRPr sz="405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2A6E9-D2C0-4803-9EF3-5623BA192183}"/>
              </a:ext>
            </a:extLst>
          </p:cNvPr>
          <p:cNvSpPr txBox="1"/>
          <p:nvPr/>
        </p:nvSpPr>
        <p:spPr>
          <a:xfrm>
            <a:off x="609678" y="1604865"/>
            <a:ext cx="831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First we need to predict what material we think will be the best. I am going to give you some to choose </a:t>
            </a:r>
          </a:p>
          <a:p>
            <a:r>
              <a:rPr lang="en-GB" dirty="0"/>
              <a:t>From and then you are going to write the word in your speech bubble.</a:t>
            </a:r>
          </a:p>
        </p:txBody>
      </p:sp>
      <p:pic>
        <p:nvPicPr>
          <p:cNvPr id="1026" name="Picture 2" descr="Image result for image of a plastic bag">
            <a:extLst>
              <a:ext uri="{FF2B5EF4-FFF2-40B4-BE49-F238E27FC236}">
                <a16:creationId xmlns:a16="http://schemas.microsoft.com/office/drawing/2014/main" id="{4962F447-FD17-4845-BF29-5631C7CF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1" y="2532782"/>
            <a:ext cx="10953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ured Tissue Paper | Multi Colour Tissue Paper | Allpack">
            <a:extLst>
              <a:ext uri="{FF2B5EF4-FFF2-40B4-BE49-F238E27FC236}">
                <a16:creationId xmlns:a16="http://schemas.microsoft.com/office/drawing/2014/main" id="{B69DB446-3610-4743-9100-DA36385C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0" y="4175729"/>
            <a:ext cx="1575415" cy="15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Make Tinfoil People Sculptures">
            <a:extLst>
              <a:ext uri="{FF2B5EF4-FFF2-40B4-BE49-F238E27FC236}">
                <a16:creationId xmlns:a16="http://schemas.microsoft.com/office/drawing/2014/main" id="{BE82AB51-30CC-482D-99B6-71F0BA94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56" y="2601838"/>
            <a:ext cx="1527019" cy="10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y Reusable Kitchen Paper Rolls &amp; Towels Online | Sheet Glory">
            <a:extLst>
              <a:ext uri="{FF2B5EF4-FFF2-40B4-BE49-F238E27FC236}">
                <a16:creationId xmlns:a16="http://schemas.microsoft.com/office/drawing/2014/main" id="{3B5F8A8B-AF7B-48CB-B3C1-48C16B70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82" y="4364728"/>
            <a:ext cx="1421461" cy="14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S21 - Clear Cling Film (400mm x 300m) | High Quality Clear Cling Film–  Packing Solution">
            <a:extLst>
              <a:ext uri="{FF2B5EF4-FFF2-40B4-BE49-F238E27FC236}">
                <a16:creationId xmlns:a16="http://schemas.microsoft.com/office/drawing/2014/main" id="{00DAA3EA-3D04-4D15-BD56-876D60AE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88" y="4364728"/>
            <a:ext cx="1421461" cy="14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nwoven fabric - Wikipedia">
            <a:extLst>
              <a:ext uri="{FF2B5EF4-FFF2-40B4-BE49-F238E27FC236}">
                <a16:creationId xmlns:a16="http://schemas.microsoft.com/office/drawing/2014/main" id="{CA1498F2-1AFF-441E-B453-78CDA7AF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07" y="2532782"/>
            <a:ext cx="1704824" cy="115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4C27C6-C4A2-4ACC-B3F9-B0630543617A}"/>
              </a:ext>
            </a:extLst>
          </p:cNvPr>
          <p:cNvSpPr txBox="1"/>
          <p:nvPr/>
        </p:nvSpPr>
        <p:spPr>
          <a:xfrm>
            <a:off x="521877" y="3771032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14DDD-4A4D-4323-BE23-063F86299DB0}"/>
              </a:ext>
            </a:extLst>
          </p:cNvPr>
          <p:cNvSpPr txBox="1"/>
          <p:nvPr/>
        </p:nvSpPr>
        <p:spPr>
          <a:xfrm>
            <a:off x="488011" y="5854127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Tissue paper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0ED16-2434-4472-B14F-45651F6C2A5B}"/>
              </a:ext>
            </a:extLst>
          </p:cNvPr>
          <p:cNvSpPr txBox="1"/>
          <p:nvPr/>
        </p:nvSpPr>
        <p:spPr>
          <a:xfrm>
            <a:off x="3691010" y="369231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Tin foil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CCEA6-D5CD-40B5-9AB0-13212E2A80D2}"/>
              </a:ext>
            </a:extLst>
          </p:cNvPr>
          <p:cNvSpPr txBox="1"/>
          <p:nvPr/>
        </p:nvSpPr>
        <p:spPr>
          <a:xfrm>
            <a:off x="6745230" y="369231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fabric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3D26D-267E-465E-8AF9-AC918296ADC8}"/>
              </a:ext>
            </a:extLst>
          </p:cNvPr>
          <p:cNvSpPr txBox="1"/>
          <p:nvPr/>
        </p:nvSpPr>
        <p:spPr>
          <a:xfrm>
            <a:off x="3768765" y="5786189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Kitchen roll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B73B5-59E5-4699-8938-45B63412B6B2}"/>
              </a:ext>
            </a:extLst>
          </p:cNvPr>
          <p:cNvSpPr txBox="1"/>
          <p:nvPr/>
        </p:nvSpPr>
        <p:spPr>
          <a:xfrm>
            <a:off x="6850268" y="5786188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Cling film</a:t>
            </a:r>
          </a:p>
        </p:txBody>
      </p:sp>
    </p:spTree>
    <p:extLst>
      <p:ext uri="{BB962C8B-B14F-4D97-AF65-F5344CB8AC3E}">
        <p14:creationId xmlns:p14="http://schemas.microsoft.com/office/powerpoint/2010/main" val="371245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14">
            <a:extLst>
              <a:ext uri="{FF2B5EF4-FFF2-40B4-BE49-F238E27FC236}">
                <a16:creationId xmlns:a16="http://schemas.microsoft.com/office/drawing/2014/main" id="{567F1CE6-F5FB-4B7E-9636-9FEB3FC8517D}"/>
              </a:ext>
            </a:extLst>
          </p:cNvPr>
          <p:cNvSpPr/>
          <p:nvPr/>
        </p:nvSpPr>
        <p:spPr>
          <a:xfrm>
            <a:off x="1388119" y="160714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5400"/>
            </a:pPr>
            <a:r>
              <a:rPr lang="en-GB" sz="36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Investigation</a:t>
            </a:r>
            <a:endParaRPr sz="405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D2649-4190-436F-9E77-AE943194417E}"/>
              </a:ext>
            </a:extLst>
          </p:cNvPr>
          <p:cNvSpPr txBox="1"/>
          <p:nvPr/>
        </p:nvSpPr>
        <p:spPr>
          <a:xfrm>
            <a:off x="466531" y="1474237"/>
            <a:ext cx="87302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we are going to test the materials. We will put the material we are using over the plastic cup and then</a:t>
            </a:r>
          </a:p>
          <a:p>
            <a:r>
              <a:rPr lang="en-GB" dirty="0"/>
              <a:t>We will slowly drop water onto the object and see which are absorbent and which are waterproof.</a:t>
            </a:r>
          </a:p>
          <a:p>
            <a:endParaRPr lang="en-GB" dirty="0"/>
          </a:p>
          <a:p>
            <a:r>
              <a:rPr lang="en-GB" dirty="0"/>
              <a:t>We may need to wait and see if the material soaks up the water. Remember if we were out in the rain the </a:t>
            </a:r>
          </a:p>
          <a:p>
            <a:r>
              <a:rPr lang="en-GB" dirty="0"/>
              <a:t>Umbrella would be up for a long-time.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have all afternoon to complete this experiment. You will need to work with your table partner. You must</a:t>
            </a:r>
          </a:p>
          <a:p>
            <a:r>
              <a:rPr lang="en-GB" dirty="0"/>
              <a:t>Share the putting the material on the </a:t>
            </a:r>
            <a:r>
              <a:rPr lang="en-GB"/>
              <a:t>cup and adding </a:t>
            </a:r>
            <a:r>
              <a:rPr lang="en-GB" dirty="0"/>
              <a:t>the water.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799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- On-Line - StAustellU3A">
            <a:extLst>
              <a:ext uri="{FF2B5EF4-FFF2-40B4-BE49-F238E27FC236}">
                <a16:creationId xmlns:a16="http://schemas.microsoft.com/office/drawing/2014/main" id="{AF849712-EBD9-4B96-8373-76BF68E4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4" y="118674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A8644-2245-41CC-BDDE-330C2D42641F}"/>
              </a:ext>
            </a:extLst>
          </p:cNvPr>
          <p:cNvSpPr txBox="1"/>
          <p:nvPr/>
        </p:nvSpPr>
        <p:spPr>
          <a:xfrm>
            <a:off x="1819469" y="3564294"/>
            <a:ext cx="4665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What does absorbent mean?</a:t>
            </a:r>
          </a:p>
          <a:p>
            <a:pPr marL="342900" indent="-342900">
              <a:buAutoNum type="arabicPeriod"/>
            </a:pPr>
            <a:r>
              <a:rPr lang="en-GB" dirty="0"/>
              <a:t>What is opaque?</a:t>
            </a:r>
          </a:p>
          <a:p>
            <a:r>
              <a:rPr lang="en-GB" dirty="0"/>
              <a:t>3.    </a:t>
            </a:r>
            <a:r>
              <a:rPr lang="en-GB"/>
              <a:t>Name a property of wood?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167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13">
            <a:extLst>
              <a:ext uri="{FF2B5EF4-FFF2-40B4-BE49-F238E27FC236}">
                <a16:creationId xmlns:a16="http://schemas.microsoft.com/office/drawing/2014/main" id="{22CFCAE3-D115-4A66-874D-088DF94D6376}"/>
              </a:ext>
            </a:extLst>
          </p:cNvPr>
          <p:cNvSpPr/>
          <p:nvPr/>
        </p:nvSpPr>
        <p:spPr>
          <a:xfrm>
            <a:off x="3333649" y="2538702"/>
            <a:ext cx="4957650" cy="2138401"/>
          </a:xfrm>
          <a:prstGeom prst="roundRect">
            <a:avLst>
              <a:gd name="adj" fmla="val 16667"/>
            </a:avLst>
          </a:prstGeom>
          <a:solidFill>
            <a:srgbClr val="052569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GB" sz="3600" dirty="0"/>
              <a:t>Lesson 6: </a:t>
            </a:r>
            <a:r>
              <a:rPr lang="en-GB" sz="3200" dirty="0"/>
              <a:t>To be able to design an underwater house.</a:t>
            </a:r>
            <a:endParaRPr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56F8D4-A6B1-4067-AEE3-6F4246137383}"/>
              </a:ext>
            </a:extLst>
          </p:cNvPr>
          <p:cNvSpPr/>
          <p:nvPr/>
        </p:nvSpPr>
        <p:spPr>
          <a:xfrm>
            <a:off x="233266" y="2749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https://explorify.uk/en/activities/listen-what-can-you-hear/material-world</a:t>
            </a:r>
          </a:p>
        </p:txBody>
      </p:sp>
    </p:spTree>
    <p:extLst>
      <p:ext uri="{BB962C8B-B14F-4D97-AF65-F5344CB8AC3E}">
        <p14:creationId xmlns:p14="http://schemas.microsoft.com/office/powerpoint/2010/main" val="1238730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9C88B-9595-41AE-A91F-CA18585A83F6}"/>
              </a:ext>
            </a:extLst>
          </p:cNvPr>
          <p:cNvSpPr txBox="1"/>
          <p:nvPr/>
        </p:nvSpPr>
        <p:spPr>
          <a:xfrm>
            <a:off x="508000" y="9652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3366B-CCCE-4246-A303-C92B0CEA665D}"/>
              </a:ext>
            </a:extLst>
          </p:cNvPr>
          <p:cNvSpPr txBox="1"/>
          <p:nvPr/>
        </p:nvSpPr>
        <p:spPr>
          <a:xfrm>
            <a:off x="3314700" y="70359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plastic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F626F-D1D1-4EF6-BA49-268816902A57}"/>
              </a:ext>
            </a:extLst>
          </p:cNvPr>
          <p:cNvSpPr txBox="1"/>
          <p:nvPr/>
        </p:nvSpPr>
        <p:spPr>
          <a:xfrm>
            <a:off x="1447800" y="207519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98B2D-BED8-4A2B-87E0-1892CD794A7F}"/>
              </a:ext>
            </a:extLst>
          </p:cNvPr>
          <p:cNvSpPr txBox="1"/>
          <p:nvPr/>
        </p:nvSpPr>
        <p:spPr>
          <a:xfrm>
            <a:off x="4419600" y="290578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metal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3CE93-96E2-41E6-95BB-4ABCA7B41B08}"/>
              </a:ext>
            </a:extLst>
          </p:cNvPr>
          <p:cNvSpPr txBox="1"/>
          <p:nvPr/>
        </p:nvSpPr>
        <p:spPr>
          <a:xfrm>
            <a:off x="6388100" y="105919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rock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4EE38-7CA1-4D6F-9D41-CE65BD0F2C4D}"/>
              </a:ext>
            </a:extLst>
          </p:cNvPr>
          <p:cNvSpPr txBox="1"/>
          <p:nvPr/>
        </p:nvSpPr>
        <p:spPr>
          <a:xfrm>
            <a:off x="6423876" y="2644170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03F6D-B63F-47A0-BFB6-9D9B038A918F}"/>
              </a:ext>
            </a:extLst>
          </p:cNvPr>
          <p:cNvSpPr txBox="1"/>
          <p:nvPr/>
        </p:nvSpPr>
        <p:spPr>
          <a:xfrm>
            <a:off x="1435100" y="373637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0D738-C29D-4BD1-A842-917E454DE1BE}"/>
              </a:ext>
            </a:extLst>
          </p:cNvPr>
          <p:cNvSpPr txBox="1"/>
          <p:nvPr/>
        </p:nvSpPr>
        <p:spPr>
          <a:xfrm>
            <a:off x="3817512" y="443739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FAE39-11BA-4649-910A-AC4234B49181}"/>
              </a:ext>
            </a:extLst>
          </p:cNvPr>
          <p:cNvSpPr txBox="1"/>
          <p:nvPr/>
        </p:nvSpPr>
        <p:spPr>
          <a:xfrm>
            <a:off x="6423876" y="425959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solid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91FE1-5A33-410C-8E9F-668EAFB32A51}"/>
              </a:ext>
            </a:extLst>
          </p:cNvPr>
          <p:cNvSpPr txBox="1"/>
          <p:nvPr/>
        </p:nvSpPr>
        <p:spPr>
          <a:xfrm>
            <a:off x="1358031" y="5397552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natural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7AFB6-091A-4BC3-A5EA-2022D4C9B52B}"/>
              </a:ext>
            </a:extLst>
          </p:cNvPr>
          <p:cNvSpPr txBox="1"/>
          <p:nvPr/>
        </p:nvSpPr>
        <p:spPr>
          <a:xfrm>
            <a:off x="3978775" y="5631190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Man-made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AFEF-55F8-4DC4-ADFE-AEBCE9F54D6C}"/>
              </a:ext>
            </a:extLst>
          </p:cNvPr>
          <p:cNvSpPr txBox="1"/>
          <p:nvPr/>
        </p:nvSpPr>
        <p:spPr>
          <a:xfrm>
            <a:off x="6886502" y="535179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2750170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8;p18">
            <a:extLst>
              <a:ext uri="{FF2B5EF4-FFF2-40B4-BE49-F238E27FC236}">
                <a16:creationId xmlns:a16="http://schemas.microsoft.com/office/drawing/2014/main" id="{BDFE2DEA-C844-4AF3-BF73-17EDD026BEAF}"/>
              </a:ext>
            </a:extLst>
          </p:cNvPr>
          <p:cNvSpPr txBox="1"/>
          <p:nvPr/>
        </p:nvSpPr>
        <p:spPr>
          <a:xfrm>
            <a:off x="455222" y="1669242"/>
            <a:ext cx="8240204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250" dirty="0">
                <a:solidFill>
                  <a:srgbClr val="052569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Design an undersea house!</a:t>
            </a:r>
          </a:p>
        </p:txBody>
      </p:sp>
      <p:pic>
        <p:nvPicPr>
          <p:cNvPr id="14" name="Google Shape;124;p17">
            <a:extLst>
              <a:ext uri="{FF2B5EF4-FFF2-40B4-BE49-F238E27FC236}">
                <a16:creationId xmlns:a16="http://schemas.microsoft.com/office/drawing/2014/main" id="{B016C1A0-8EB0-4FB5-9456-D0EBBE803D7C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19" y="387903"/>
            <a:ext cx="852720" cy="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5DD128BB-562B-48DB-B9B5-8FB5C0E38B97}"/>
              </a:ext>
            </a:extLst>
          </p:cNvPr>
          <p:cNvSpPr/>
          <p:nvPr/>
        </p:nvSpPr>
        <p:spPr>
          <a:xfrm>
            <a:off x="1383788" y="253477"/>
            <a:ext cx="7533450" cy="10534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Bottom of the Sea Base</a:t>
            </a:r>
          </a:p>
        </p:txBody>
      </p:sp>
      <p:sp>
        <p:nvSpPr>
          <p:cNvPr id="16" name="Google Shape;116;p16">
            <a:extLst>
              <a:ext uri="{FF2B5EF4-FFF2-40B4-BE49-F238E27FC236}">
                <a16:creationId xmlns:a16="http://schemas.microsoft.com/office/drawing/2014/main" id="{23ADF2AC-2ED8-4B48-BAF6-4F5EA5AA8805}"/>
              </a:ext>
            </a:extLst>
          </p:cNvPr>
          <p:cNvSpPr/>
          <p:nvPr/>
        </p:nvSpPr>
        <p:spPr>
          <a:xfrm>
            <a:off x="217559" y="312667"/>
            <a:ext cx="945000" cy="945000"/>
          </a:xfrm>
          <a:prstGeom prst="ellipse">
            <a:avLst/>
          </a:prstGeom>
          <a:noFill/>
          <a:ln w="762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9D868-A27F-430E-8EE8-F74A88941E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1" b="4243"/>
          <a:stretch/>
        </p:blipFill>
        <p:spPr>
          <a:xfrm>
            <a:off x="4279690" y="2378779"/>
            <a:ext cx="4238842" cy="2099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A3526-EA13-44F1-AD91-6CDF36252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56" y="2378780"/>
            <a:ext cx="3149600" cy="2099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CB88E-1354-4E0D-AAC8-7FC6FE0B2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56" y="4773683"/>
            <a:ext cx="3149600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FA968-683E-4F65-BCB6-3D68D5E2CB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613"/>
          <a:stretch/>
        </p:blipFill>
        <p:spPr>
          <a:xfrm>
            <a:off x="4279690" y="4773683"/>
            <a:ext cx="4238843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5425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0FF88-7C07-4F71-A106-C838EBD9DAB0}"/>
              </a:ext>
            </a:extLst>
          </p:cNvPr>
          <p:cNvSpPr txBox="1"/>
          <p:nvPr/>
        </p:nvSpPr>
        <p:spPr>
          <a:xfrm>
            <a:off x="774441" y="727788"/>
            <a:ext cx="80233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 we are going to design an underwater house. </a:t>
            </a:r>
          </a:p>
          <a:p>
            <a:endParaRPr lang="en-GB" dirty="0"/>
          </a:p>
          <a:p>
            <a:r>
              <a:rPr lang="en-GB" dirty="0"/>
              <a:t>We need to think carefully about the materials we will need on the outside. The shape and how you</a:t>
            </a:r>
          </a:p>
          <a:p>
            <a:r>
              <a:rPr lang="en-GB" dirty="0"/>
              <a:t>would live in it.</a:t>
            </a:r>
          </a:p>
          <a:p>
            <a:endParaRPr lang="en-GB" dirty="0"/>
          </a:p>
          <a:p>
            <a:r>
              <a:rPr lang="en-GB" dirty="0"/>
              <a:t>If you need windows what are they going to made out of?</a:t>
            </a:r>
          </a:p>
          <a:p>
            <a:endParaRPr lang="en-GB" dirty="0"/>
          </a:p>
          <a:p>
            <a:r>
              <a:rPr lang="en-GB" dirty="0"/>
              <a:t>Will it need to move and if so will it need to float?</a:t>
            </a:r>
          </a:p>
          <a:p>
            <a:endParaRPr lang="en-GB" dirty="0"/>
          </a:p>
          <a:p>
            <a:r>
              <a:rPr lang="en-GB" dirty="0"/>
              <a:t>Like in the picture will you have separate pods for the different rooms in your house.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have all afternoon to finish this off. You will need to draw it and then label the materials before</a:t>
            </a:r>
          </a:p>
          <a:p>
            <a:r>
              <a:rPr lang="en-GB" dirty="0"/>
              <a:t>You colour it in.</a:t>
            </a:r>
          </a:p>
          <a:p>
            <a:endParaRPr lang="en-GB" dirty="0"/>
          </a:p>
          <a:p>
            <a:r>
              <a:rPr lang="en-GB" dirty="0"/>
              <a:t>Th picture needs to fill the whole page and be very clear.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10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3459515"/>
            <a:ext cx="7632700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Here are a few facts about some materials…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Materials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We use wood, metal, plastic, glass and fabric to make most </a:t>
            </a:r>
            <a:br>
              <a:rPr lang="en-GB" altLang="en-US" dirty="0"/>
            </a:br>
            <a:r>
              <a:rPr lang="en-GB" altLang="en-US" dirty="0"/>
              <a:t>everyday objects.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4942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Different materials have different properties.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2898939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Materials can be natural or </a:t>
            </a:r>
            <a:r>
              <a:rPr lang="en-GB" dirty="0"/>
              <a:t>humanly-constructed</a:t>
            </a:r>
            <a:r>
              <a:rPr lang="en-GB" alt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79" y="4627331"/>
            <a:ext cx="1742559" cy="1259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60">
            <a:off x="3267556" y="4192988"/>
            <a:ext cx="658259" cy="2015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696">
            <a:off x="4315072" y="4832889"/>
            <a:ext cx="1701080" cy="869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1" y="4535295"/>
            <a:ext cx="1510777" cy="14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Wood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a natural material. It comes from trees.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wood are: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used as it can be carved in to any shape, is strong and has a very nice appearance.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furniture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boats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instruments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12566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paper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06" y="4717280"/>
            <a:ext cx="1712145" cy="1084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668" flipH="1">
            <a:off x="4802383" y="4350507"/>
            <a:ext cx="1681006" cy="1735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45" y="4810617"/>
            <a:ext cx="2390972" cy="1159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0" y="4650674"/>
            <a:ext cx="1552267" cy="1479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0"/>
          <a:stretch/>
        </p:blipFill>
        <p:spPr>
          <a:xfrm>
            <a:off x="7682646" y="179460"/>
            <a:ext cx="1461353" cy="6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558043"/>
            <a:ext cx="7632700" cy="4286524"/>
          </a:xfrm>
          <a:prstGeom prst="flowChartProcess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295490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Fabric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comes from plants and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fabric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is used as it is very light, warm, soft and </a:t>
            </a:r>
            <a:br>
              <a:rPr lang="en-GB" altLang="en-US" dirty="0"/>
            </a:br>
            <a:r>
              <a:rPr lang="en-GB" altLang="en-US" dirty="0"/>
              <a:t>quite easy to produce and sew.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curtains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clothes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towels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836">
            <a:off x="2790432" y="4344946"/>
            <a:ext cx="1641971" cy="1620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6" y="4619781"/>
            <a:ext cx="1777710" cy="1084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3"/>
          <a:stretch/>
        </p:blipFill>
        <p:spPr>
          <a:xfrm>
            <a:off x="1174459" y="4350513"/>
            <a:ext cx="2471651" cy="162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241" flipH="1">
            <a:off x="6957601" y="672756"/>
            <a:ext cx="2325999" cy="2293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4"/>
          <a:stretch/>
        </p:blipFill>
        <p:spPr>
          <a:xfrm>
            <a:off x="6766697" y="2726148"/>
            <a:ext cx="2377303" cy="34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8"/>
          <a:stretch/>
        </p:blipFill>
        <p:spPr>
          <a:xfrm>
            <a:off x="750885" y="1558044"/>
            <a:ext cx="7632700" cy="42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7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720F5FDCD29B4DA08132DD32A37162" ma:contentTypeVersion="14" ma:contentTypeDescription="Create a new document." ma:contentTypeScope="" ma:versionID="3fd732616d387bade68a3c1bf267f561">
  <xsd:schema xmlns:xsd="http://www.w3.org/2001/XMLSchema" xmlns:xs="http://www.w3.org/2001/XMLSchema" xmlns:p="http://schemas.microsoft.com/office/2006/metadata/properties" xmlns:ns3="172d0434-fa53-43c0-845b-9fd8ab15ec26" xmlns:ns4="f97c3b89-0581-4ca2-b4c6-1c3ee0096195" targetNamespace="http://schemas.microsoft.com/office/2006/metadata/properties" ma:root="true" ma:fieldsID="58ee4164d1ddc68ae08e37a1026a8ec7" ns3:_="" ns4:_="">
    <xsd:import namespace="172d0434-fa53-43c0-845b-9fd8ab15ec26"/>
    <xsd:import namespace="f97c3b89-0581-4ca2-b4c6-1c3ee00961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d0434-fa53-43c0-845b-9fd8ab15e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c3b89-0581-4ca2-b4c6-1c3ee00961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5A5009-696D-4D8C-A01A-78EA9D31EA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2d0434-fa53-43c0-845b-9fd8ab15ec26"/>
    <ds:schemaRef ds:uri="f97c3b89-0581-4ca2-b4c6-1c3ee00961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924526-33CA-4E49-8032-7F1B81B1BFD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172d0434-fa53-43c0-845b-9fd8ab15ec26"/>
    <ds:schemaRef ds:uri="f97c3b89-0581-4ca2-b4c6-1c3ee009619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CCB79F-0F62-4864-9DFD-CFD8152F1E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3714</TotalTime>
  <Words>1568</Words>
  <Application>Microsoft Office PowerPoint</Application>
  <PresentationFormat>On-screen Show (4:3)</PresentationFormat>
  <Paragraphs>275</Paragraphs>
  <Slides>46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BPreplay</vt:lpstr>
      <vt:lpstr>Calibri</vt:lpstr>
      <vt:lpstr>ChunkFive Roman</vt:lpstr>
      <vt:lpstr>Comic Sans MS</vt:lpstr>
      <vt:lpstr>Sassoon Infant Md</vt:lpstr>
      <vt:lpstr>Sassoon Infant Rg</vt:lpstr>
      <vt:lpstr>Twinkl</vt:lpstr>
      <vt:lpstr>Office Theme</vt:lpstr>
      <vt:lpstr>1_Office Theme</vt:lpstr>
      <vt:lpstr>1.4 An Introduction to Materials</vt:lpstr>
      <vt:lpstr>PowerPoint Presentation</vt:lpstr>
      <vt:lpstr>PowerPoint Presentation</vt:lpstr>
      <vt:lpstr>PowerPoint Presentation</vt:lpstr>
      <vt:lpstr>Materials</vt:lpstr>
      <vt:lpstr>Wood</vt:lpstr>
      <vt:lpstr>wood</vt:lpstr>
      <vt:lpstr>Fabric</vt:lpstr>
      <vt:lpstr>wool</vt:lpstr>
      <vt:lpstr>Plastic</vt:lpstr>
      <vt:lpstr>plastic</vt:lpstr>
      <vt:lpstr>Metal</vt:lpstr>
      <vt:lpstr>metal</vt:lpstr>
      <vt:lpstr>Glass</vt:lpstr>
      <vt:lpstr>glass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Skeletons</dc:title>
  <dc:creator>Suzanne Earley</dc:creator>
  <cp:lastModifiedBy>Chris Wilson</cp:lastModifiedBy>
  <cp:revision>80</cp:revision>
  <dcterms:modified xsi:type="dcterms:W3CDTF">2023-03-24T17:07:21Z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0x01010018720F5FDCD29B4DA08132DD32A37162</vt:lpwstr>
  </property>
</Properties>
</file>